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75" r:id="rId4"/>
    <p:sldId id="265" r:id="rId5"/>
    <p:sldId id="269" r:id="rId6"/>
    <p:sldId id="267" r:id="rId7"/>
    <p:sldId id="260" r:id="rId8"/>
    <p:sldId id="257" r:id="rId9"/>
    <p:sldId id="266" r:id="rId10"/>
    <p:sldId id="258" r:id="rId11"/>
    <p:sldId id="276" r:id="rId12"/>
    <p:sldId id="263" r:id="rId13"/>
    <p:sldId id="261" r:id="rId14"/>
    <p:sldId id="268" r:id="rId15"/>
    <p:sldId id="272" r:id="rId16"/>
    <p:sldId id="271" r:id="rId17"/>
    <p:sldId id="277" r:id="rId18"/>
    <p:sldId id="26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0"/>
    <a:srgbClr val="6CB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9419" autoAdjust="0"/>
  </p:normalViewPr>
  <p:slideViewPr>
    <p:cSldViewPr snapToGrid="0">
      <p:cViewPr varScale="1">
        <p:scale>
          <a:sx n="112" d="100"/>
          <a:sy n="112" d="100"/>
        </p:scale>
        <p:origin x="49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ac-us-fp01\DATA\Brokerage\Data\Master%20Research\Research%20Projects\Bob's%20Projects\EDH%20Office%20Market%20Fundamentals%20October%20201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aux Next Black" panose="02000000000000000000" pitchFamily="50" charset="0"/>
                <a:ea typeface="+mn-ea"/>
                <a:cs typeface="+mn-cs"/>
              </a:defRPr>
            </a:pPr>
            <a:r>
              <a:rPr lang="en-US" dirty="0">
                <a:solidFill>
                  <a:schemeClr val="tx1"/>
                </a:solidFill>
                <a:latin typeface="Aaux Next Black" panose="02000000000000000000" pitchFamily="50" charset="0"/>
              </a:rPr>
              <a:t>El Dorado Hills Office Market – Quarterly Net Absorption &amp; Vacancy Rate, Last 5</a:t>
            </a:r>
            <a:r>
              <a:rPr lang="en-US" baseline="0" dirty="0">
                <a:solidFill>
                  <a:schemeClr val="tx1"/>
                </a:solidFill>
                <a:latin typeface="Aaux Next Black" panose="02000000000000000000" pitchFamily="50" charset="0"/>
              </a:rPr>
              <a:t> Years</a:t>
            </a:r>
            <a:endParaRPr lang="en-US" dirty="0">
              <a:solidFill>
                <a:schemeClr val="tx1"/>
              </a:solidFill>
              <a:latin typeface="Aaux Next Black"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aux Next Black" panose="02000000000000000000" pitchFamily="50" charset="0"/>
              <a:ea typeface="+mn-ea"/>
              <a:cs typeface="+mn-cs"/>
            </a:defRPr>
          </a:pPr>
          <a:endParaRPr lang="en-US"/>
        </a:p>
      </c:txPr>
    </c:title>
    <c:autoTitleDeleted val="0"/>
    <c:plotArea>
      <c:layout>
        <c:manualLayout>
          <c:layoutTarget val="inner"/>
          <c:xMode val="edge"/>
          <c:yMode val="edge"/>
          <c:x val="6.491807550242884E-2"/>
          <c:y val="0.12049627034259347"/>
          <c:w val="0.87132407739053075"/>
          <c:h val="0.65832049820078331"/>
        </c:manualLayout>
      </c:layout>
      <c:barChart>
        <c:barDir val="col"/>
        <c:grouping val="clustered"/>
        <c:varyColors val="0"/>
        <c:ser>
          <c:idx val="1"/>
          <c:order val="1"/>
          <c:tx>
            <c:strRef>
              <c:f>'[CommercialHistoryResult - 2019-10-14T130318.360.xlsx]CommercialHistoryResult'!$H$1</c:f>
              <c:strCache>
                <c:ptCount val="1"/>
                <c:pt idx="0">
                  <c:v>Net Absorption SF Total</c:v>
                </c:pt>
              </c:strCache>
            </c:strRef>
          </c:tx>
          <c:spPr>
            <a:solidFill>
              <a:srgbClr val="0093D0"/>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2-B323-4874-B45B-3A8E1A6B2BAA}"/>
              </c:ext>
            </c:extLst>
          </c:dPt>
          <c:dPt>
            <c:idx val="7"/>
            <c:invertIfNegative val="0"/>
            <c:bubble3D val="0"/>
            <c:spPr>
              <a:solidFill>
                <a:srgbClr val="FF0000"/>
              </a:solidFill>
              <a:ln>
                <a:noFill/>
              </a:ln>
              <a:effectLst/>
            </c:spPr>
            <c:extLst>
              <c:ext xmlns:c16="http://schemas.microsoft.com/office/drawing/2014/chart" uri="{C3380CC4-5D6E-409C-BE32-E72D297353CC}">
                <c16:uniqueId val="{00000004-B323-4874-B45B-3A8E1A6B2BAA}"/>
              </c:ext>
            </c:extLst>
          </c:dPt>
          <c:dPt>
            <c:idx val="8"/>
            <c:invertIfNegative val="0"/>
            <c:bubble3D val="0"/>
            <c:spPr>
              <a:solidFill>
                <a:srgbClr val="FF0000"/>
              </a:solidFill>
              <a:ln>
                <a:noFill/>
              </a:ln>
              <a:effectLst/>
            </c:spPr>
            <c:extLst>
              <c:ext xmlns:c16="http://schemas.microsoft.com/office/drawing/2014/chart" uri="{C3380CC4-5D6E-409C-BE32-E72D297353CC}">
                <c16:uniqueId val="{00000003-B323-4874-B45B-3A8E1A6B2BAA}"/>
              </c:ext>
            </c:extLst>
          </c:dPt>
          <c:dPt>
            <c:idx val="14"/>
            <c:invertIfNegative val="0"/>
            <c:bubble3D val="0"/>
            <c:spPr>
              <a:solidFill>
                <a:srgbClr val="FF0000"/>
              </a:solidFill>
              <a:ln>
                <a:noFill/>
              </a:ln>
              <a:effectLst/>
            </c:spPr>
            <c:extLst>
              <c:ext xmlns:c16="http://schemas.microsoft.com/office/drawing/2014/chart" uri="{C3380CC4-5D6E-409C-BE32-E72D297353CC}">
                <c16:uniqueId val="{00000006-B323-4874-B45B-3A8E1A6B2BAA}"/>
              </c:ext>
            </c:extLst>
          </c:dPt>
          <c:dPt>
            <c:idx val="17"/>
            <c:invertIfNegative val="0"/>
            <c:bubble3D val="0"/>
            <c:spPr>
              <a:solidFill>
                <a:srgbClr val="FF0000"/>
              </a:solidFill>
              <a:ln>
                <a:noFill/>
              </a:ln>
              <a:effectLst/>
            </c:spPr>
            <c:extLst>
              <c:ext xmlns:c16="http://schemas.microsoft.com/office/drawing/2014/chart" uri="{C3380CC4-5D6E-409C-BE32-E72D297353CC}">
                <c16:uniqueId val="{00000005-B323-4874-B45B-3A8E1A6B2BAA}"/>
              </c:ext>
            </c:extLst>
          </c:dPt>
          <c:cat>
            <c:strRef>
              <c:f>'[CommercialHistoryResult - 2019-10-14T130318.360.xlsx]CommercialHistoryResult'!$A$2:$A$20</c:f>
              <c:strCache>
                <c:ptCount val="19"/>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strCache>
            </c:strRef>
          </c:cat>
          <c:val>
            <c:numRef>
              <c:f>'[CommercialHistoryResult - 2019-10-14T130318.360.xlsx]CommercialHistoryResult'!$H$2:$H$20</c:f>
              <c:numCache>
                <c:formatCode>#,##0_);[Red]\(#,##0\)</c:formatCode>
                <c:ptCount val="19"/>
                <c:pt idx="0">
                  <c:v>169</c:v>
                </c:pt>
                <c:pt idx="1">
                  <c:v>3698</c:v>
                </c:pt>
                <c:pt idx="2">
                  <c:v>1604</c:v>
                </c:pt>
                <c:pt idx="3">
                  <c:v>23106</c:v>
                </c:pt>
                <c:pt idx="4">
                  <c:v>-46847</c:v>
                </c:pt>
                <c:pt idx="5">
                  <c:v>10618</c:v>
                </c:pt>
                <c:pt idx="6">
                  <c:v>-1221</c:v>
                </c:pt>
                <c:pt idx="7">
                  <c:v>-3210</c:v>
                </c:pt>
                <c:pt idx="8">
                  <c:v>-34089</c:v>
                </c:pt>
                <c:pt idx="9">
                  <c:v>8941</c:v>
                </c:pt>
                <c:pt idx="10">
                  <c:v>23482</c:v>
                </c:pt>
                <c:pt idx="11">
                  <c:v>910</c:v>
                </c:pt>
                <c:pt idx="12">
                  <c:v>36</c:v>
                </c:pt>
                <c:pt idx="13">
                  <c:v>74374</c:v>
                </c:pt>
                <c:pt idx="14">
                  <c:v>-7911</c:v>
                </c:pt>
                <c:pt idx="15">
                  <c:v>7462</c:v>
                </c:pt>
                <c:pt idx="16">
                  <c:v>16659</c:v>
                </c:pt>
                <c:pt idx="17">
                  <c:v>-20174</c:v>
                </c:pt>
                <c:pt idx="18">
                  <c:v>13705</c:v>
                </c:pt>
              </c:numCache>
            </c:numRef>
          </c:val>
          <c:extLst>
            <c:ext xmlns:c16="http://schemas.microsoft.com/office/drawing/2014/chart" uri="{C3380CC4-5D6E-409C-BE32-E72D297353CC}">
              <c16:uniqueId val="{00000000-B323-4874-B45B-3A8E1A6B2BAA}"/>
            </c:ext>
          </c:extLst>
        </c:ser>
        <c:dLbls>
          <c:showLegendKey val="0"/>
          <c:showVal val="0"/>
          <c:showCatName val="0"/>
          <c:showSerName val="0"/>
          <c:showPercent val="0"/>
          <c:showBubbleSize val="0"/>
        </c:dLbls>
        <c:gapWidth val="50"/>
        <c:axId val="762528896"/>
        <c:axId val="762525288"/>
      </c:barChart>
      <c:lineChart>
        <c:grouping val="standard"/>
        <c:varyColors val="0"/>
        <c:ser>
          <c:idx val="0"/>
          <c:order val="0"/>
          <c:tx>
            <c:strRef>
              <c:f>'[CommercialHistoryResult - 2019-10-14T130318.360.xlsx]CommercialHistoryResult'!$G$1</c:f>
              <c:strCache>
                <c:ptCount val="1"/>
                <c:pt idx="0">
                  <c:v>Vacant Percent % Total</c:v>
                </c:pt>
              </c:strCache>
            </c:strRef>
          </c:tx>
          <c:spPr>
            <a:ln w="50800" cap="rnd">
              <a:solidFill>
                <a:schemeClr val="tx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F-B323-4874-B45B-3A8E1A6B2BAA}"/>
                </c:ext>
              </c:extLst>
            </c:dLbl>
            <c:dLbl>
              <c:idx val="3"/>
              <c:delete val="1"/>
              <c:extLst>
                <c:ext xmlns:c15="http://schemas.microsoft.com/office/drawing/2012/chart" uri="{CE6537A1-D6FC-4f65-9D91-7224C49458BB}"/>
                <c:ext xmlns:c16="http://schemas.microsoft.com/office/drawing/2014/chart" uri="{C3380CC4-5D6E-409C-BE32-E72D297353CC}">
                  <c16:uniqueId val="{0000000E-B323-4874-B45B-3A8E1A6B2BAA}"/>
                </c:ext>
              </c:extLst>
            </c:dLbl>
            <c:dLbl>
              <c:idx val="5"/>
              <c:delete val="1"/>
              <c:extLst>
                <c:ext xmlns:c15="http://schemas.microsoft.com/office/drawing/2012/chart" uri="{CE6537A1-D6FC-4f65-9D91-7224C49458BB}"/>
                <c:ext xmlns:c16="http://schemas.microsoft.com/office/drawing/2014/chart" uri="{C3380CC4-5D6E-409C-BE32-E72D297353CC}">
                  <c16:uniqueId val="{0000000D-B323-4874-B45B-3A8E1A6B2BAA}"/>
                </c:ext>
              </c:extLst>
            </c:dLbl>
            <c:dLbl>
              <c:idx val="7"/>
              <c:delete val="1"/>
              <c:extLst>
                <c:ext xmlns:c15="http://schemas.microsoft.com/office/drawing/2012/chart" uri="{CE6537A1-D6FC-4f65-9D91-7224C49458BB}"/>
                <c:ext xmlns:c16="http://schemas.microsoft.com/office/drawing/2014/chart" uri="{C3380CC4-5D6E-409C-BE32-E72D297353CC}">
                  <c16:uniqueId val="{0000000C-B323-4874-B45B-3A8E1A6B2BAA}"/>
                </c:ext>
              </c:extLst>
            </c:dLbl>
            <c:dLbl>
              <c:idx val="9"/>
              <c:delete val="1"/>
              <c:extLst>
                <c:ext xmlns:c15="http://schemas.microsoft.com/office/drawing/2012/chart" uri="{CE6537A1-D6FC-4f65-9D91-7224C49458BB}"/>
                <c:ext xmlns:c16="http://schemas.microsoft.com/office/drawing/2014/chart" uri="{C3380CC4-5D6E-409C-BE32-E72D297353CC}">
                  <c16:uniqueId val="{0000000B-B323-4874-B45B-3A8E1A6B2BAA}"/>
                </c:ext>
              </c:extLst>
            </c:dLbl>
            <c:dLbl>
              <c:idx val="11"/>
              <c:delete val="1"/>
              <c:extLst>
                <c:ext xmlns:c15="http://schemas.microsoft.com/office/drawing/2012/chart" uri="{CE6537A1-D6FC-4f65-9D91-7224C49458BB}"/>
                <c:ext xmlns:c16="http://schemas.microsoft.com/office/drawing/2014/chart" uri="{C3380CC4-5D6E-409C-BE32-E72D297353CC}">
                  <c16:uniqueId val="{0000000A-B323-4874-B45B-3A8E1A6B2BAA}"/>
                </c:ext>
              </c:extLst>
            </c:dLbl>
            <c:dLbl>
              <c:idx val="13"/>
              <c:delete val="1"/>
              <c:extLst>
                <c:ext xmlns:c15="http://schemas.microsoft.com/office/drawing/2012/chart" uri="{CE6537A1-D6FC-4f65-9D91-7224C49458BB}"/>
                <c:ext xmlns:c16="http://schemas.microsoft.com/office/drawing/2014/chart" uri="{C3380CC4-5D6E-409C-BE32-E72D297353CC}">
                  <c16:uniqueId val="{00000009-B323-4874-B45B-3A8E1A6B2BAA}"/>
                </c:ext>
              </c:extLst>
            </c:dLbl>
            <c:dLbl>
              <c:idx val="15"/>
              <c:delete val="1"/>
              <c:extLst>
                <c:ext xmlns:c15="http://schemas.microsoft.com/office/drawing/2012/chart" uri="{CE6537A1-D6FC-4f65-9D91-7224C49458BB}"/>
                <c:ext xmlns:c16="http://schemas.microsoft.com/office/drawing/2014/chart" uri="{C3380CC4-5D6E-409C-BE32-E72D297353CC}">
                  <c16:uniqueId val="{00000008-B323-4874-B45B-3A8E1A6B2BAA}"/>
                </c:ext>
              </c:extLst>
            </c:dLbl>
            <c:dLbl>
              <c:idx val="17"/>
              <c:delete val="1"/>
              <c:extLst>
                <c:ext xmlns:c15="http://schemas.microsoft.com/office/drawing/2012/chart" uri="{CE6537A1-D6FC-4f65-9D91-7224C49458BB}"/>
                <c:ext xmlns:c16="http://schemas.microsoft.com/office/drawing/2014/chart" uri="{C3380CC4-5D6E-409C-BE32-E72D297353CC}">
                  <c16:uniqueId val="{00000007-B323-4874-B45B-3A8E1A6B2BA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'[CommercialHistoryResult - 2019-10-14T130318.360.xlsx]CommercialHistoryResult'!$A$2:$A$20</c:f>
              <c:strCache>
                <c:ptCount val="19"/>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strCache>
            </c:strRef>
          </c:cat>
          <c:val>
            <c:numRef>
              <c:f>'[CommercialHistoryResult - 2019-10-14T130318.360.xlsx]CommercialHistoryResult'!$G$2:$G$20</c:f>
              <c:numCache>
                <c:formatCode>#,##0.0%_);[Red]\(#,##0.0%\)</c:formatCode>
                <c:ptCount val="19"/>
                <c:pt idx="0">
                  <c:v>0.19800000000000001</c:v>
                </c:pt>
                <c:pt idx="1">
                  <c:v>0.19500000000000001</c:v>
                </c:pt>
                <c:pt idx="2">
                  <c:v>0.19400000000000001</c:v>
                </c:pt>
                <c:pt idx="3">
                  <c:v>0.17699999999999999</c:v>
                </c:pt>
                <c:pt idx="4">
                  <c:v>0.21099999999999999</c:v>
                </c:pt>
                <c:pt idx="5">
                  <c:v>0.20399999999999999</c:v>
                </c:pt>
                <c:pt idx="6">
                  <c:v>0.20499999999999999</c:v>
                </c:pt>
                <c:pt idx="7">
                  <c:v>0.20699999999999999</c:v>
                </c:pt>
                <c:pt idx="8">
                  <c:v>0.23200000000000001</c:v>
                </c:pt>
                <c:pt idx="9">
                  <c:v>0.22500000000000001</c:v>
                </c:pt>
                <c:pt idx="10">
                  <c:v>0.20799999999999999</c:v>
                </c:pt>
                <c:pt idx="11">
                  <c:v>0.20699999999999999</c:v>
                </c:pt>
                <c:pt idx="12">
                  <c:v>0.20699999999999999</c:v>
                </c:pt>
                <c:pt idx="13">
                  <c:v>0.153</c:v>
                </c:pt>
                <c:pt idx="14">
                  <c:v>0.159</c:v>
                </c:pt>
                <c:pt idx="15">
                  <c:v>0.153</c:v>
                </c:pt>
                <c:pt idx="16">
                  <c:v>0.13400000000000001</c:v>
                </c:pt>
                <c:pt idx="17">
                  <c:v>0.152</c:v>
                </c:pt>
                <c:pt idx="18">
                  <c:v>0.159</c:v>
                </c:pt>
              </c:numCache>
            </c:numRef>
          </c:val>
          <c:smooth val="0"/>
          <c:extLst>
            <c:ext xmlns:c16="http://schemas.microsoft.com/office/drawing/2014/chart" uri="{C3380CC4-5D6E-409C-BE32-E72D297353CC}">
              <c16:uniqueId val="{00000001-B323-4874-B45B-3A8E1A6B2BAA}"/>
            </c:ext>
          </c:extLst>
        </c:ser>
        <c:dLbls>
          <c:showLegendKey val="0"/>
          <c:showVal val="0"/>
          <c:showCatName val="0"/>
          <c:showSerName val="0"/>
          <c:showPercent val="0"/>
          <c:showBubbleSize val="0"/>
        </c:dLbls>
        <c:marker val="1"/>
        <c:smooth val="0"/>
        <c:axId val="762524632"/>
        <c:axId val="762523320"/>
      </c:lineChart>
      <c:catAx>
        <c:axId val="76252889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aux Next Regular" panose="02000506000000020003" pitchFamily="50" charset="0"/>
                <a:ea typeface="+mn-ea"/>
                <a:cs typeface="+mn-cs"/>
              </a:defRPr>
            </a:pPr>
            <a:endParaRPr lang="en-US"/>
          </a:p>
        </c:txPr>
        <c:crossAx val="762525288"/>
        <c:crosses val="autoZero"/>
        <c:auto val="1"/>
        <c:lblAlgn val="ctr"/>
        <c:lblOffset val="100"/>
        <c:noMultiLvlLbl val="0"/>
      </c:catAx>
      <c:valAx>
        <c:axId val="76252528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crossAx val="762528896"/>
        <c:crosses val="autoZero"/>
        <c:crossBetween val="between"/>
      </c:valAx>
      <c:valAx>
        <c:axId val="762523320"/>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crossAx val="762524632"/>
        <c:crosses val="max"/>
        <c:crossBetween val="between"/>
      </c:valAx>
      <c:catAx>
        <c:axId val="762524632"/>
        <c:scaling>
          <c:orientation val="minMax"/>
        </c:scaling>
        <c:delete val="1"/>
        <c:axPos val="b"/>
        <c:numFmt formatCode="General" sourceLinked="1"/>
        <c:majorTickMark val="out"/>
        <c:minorTickMark val="none"/>
        <c:tickLblPos val="nextTo"/>
        <c:crossAx val="7625233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Aaux Next Bold" panose="02000506000000020004" pitchFamily="50" charset="0"/>
              </a:rPr>
              <a:t>El Dorado</a:t>
            </a:r>
            <a:r>
              <a:rPr lang="en-US" baseline="0" dirty="0">
                <a:solidFill>
                  <a:schemeClr val="tx1"/>
                </a:solidFill>
                <a:latin typeface="Aaux Next Bold" panose="02000506000000020004" pitchFamily="50" charset="0"/>
              </a:rPr>
              <a:t> Hills Office Market Average Asking Rates – Last 5 Years </a:t>
            </a:r>
            <a:endParaRPr lang="en-US" dirty="0">
              <a:solidFill>
                <a:schemeClr val="tx1"/>
              </a:solidFill>
              <a:latin typeface="Aaux Next Bold" panose="02000506000000020004"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CommercialHistoryResult!$Y$1</c:f>
              <c:strCache>
                <c:ptCount val="1"/>
                <c:pt idx="0">
                  <c:v>Office Base Rent Direct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aux Next Regular" panose="02000506000000020003"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50800" cap="rnd">
                <a:solidFill>
                  <a:schemeClr val="accent4"/>
                </a:solidFill>
                <a:prstDash val="sysDot"/>
                <a:tailEnd type="triangle" w="lg" len="med"/>
              </a:ln>
              <a:effectLst/>
            </c:spPr>
            <c:trendlineType val="linear"/>
            <c:dispRSqr val="0"/>
            <c:dispEq val="0"/>
          </c:trendline>
          <c:cat>
            <c:strRef>
              <c:f>CommercialHistoryResult!$A$2:$A$20</c:f>
              <c:strCache>
                <c:ptCount val="19"/>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strCache>
            </c:strRef>
          </c:cat>
          <c:val>
            <c:numRef>
              <c:f>CommercialHistoryResult!$Y$2:$Y$20</c:f>
              <c:numCache>
                <c:formatCode>\$#,##0.00_);[Red]\(\$#,##0.00\)</c:formatCode>
                <c:ptCount val="19"/>
                <c:pt idx="0">
                  <c:v>1.5</c:v>
                </c:pt>
                <c:pt idx="1">
                  <c:v>1.44</c:v>
                </c:pt>
                <c:pt idx="2">
                  <c:v>1.46</c:v>
                </c:pt>
                <c:pt idx="3">
                  <c:v>1.51</c:v>
                </c:pt>
                <c:pt idx="4">
                  <c:v>1.57</c:v>
                </c:pt>
                <c:pt idx="5">
                  <c:v>1.56</c:v>
                </c:pt>
                <c:pt idx="6">
                  <c:v>1.55</c:v>
                </c:pt>
                <c:pt idx="7">
                  <c:v>1.53</c:v>
                </c:pt>
                <c:pt idx="8">
                  <c:v>1.69</c:v>
                </c:pt>
                <c:pt idx="9">
                  <c:v>1.7</c:v>
                </c:pt>
                <c:pt idx="10">
                  <c:v>1.7</c:v>
                </c:pt>
                <c:pt idx="11">
                  <c:v>1.71</c:v>
                </c:pt>
                <c:pt idx="12">
                  <c:v>1.72</c:v>
                </c:pt>
                <c:pt idx="13">
                  <c:v>1.79</c:v>
                </c:pt>
                <c:pt idx="14">
                  <c:v>1.78</c:v>
                </c:pt>
                <c:pt idx="15">
                  <c:v>1.82</c:v>
                </c:pt>
                <c:pt idx="16">
                  <c:v>1.88</c:v>
                </c:pt>
                <c:pt idx="17">
                  <c:v>1.9</c:v>
                </c:pt>
                <c:pt idx="18">
                  <c:v>1.86</c:v>
                </c:pt>
              </c:numCache>
            </c:numRef>
          </c:val>
          <c:extLst>
            <c:ext xmlns:c16="http://schemas.microsoft.com/office/drawing/2014/chart" uri="{C3380CC4-5D6E-409C-BE32-E72D297353CC}">
              <c16:uniqueId val="{00000000-BF5B-4AAB-B3CF-1FEFA3B5193E}"/>
            </c:ext>
          </c:extLst>
        </c:ser>
        <c:dLbls>
          <c:showLegendKey val="0"/>
          <c:showVal val="0"/>
          <c:showCatName val="0"/>
          <c:showSerName val="0"/>
          <c:showPercent val="0"/>
          <c:showBubbleSize val="0"/>
        </c:dLbls>
        <c:gapWidth val="20"/>
        <c:overlap val="-27"/>
        <c:axId val="456434656"/>
        <c:axId val="456435312"/>
      </c:barChart>
      <c:catAx>
        <c:axId val="4564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aux Next Regular" panose="02000506000000020003" pitchFamily="50" charset="0"/>
                <a:ea typeface="+mn-ea"/>
                <a:cs typeface="+mn-cs"/>
              </a:defRPr>
            </a:pPr>
            <a:endParaRPr lang="en-US"/>
          </a:p>
        </c:txPr>
        <c:crossAx val="456435312"/>
        <c:crosses val="autoZero"/>
        <c:auto val="1"/>
        <c:lblAlgn val="ctr"/>
        <c:lblOffset val="100"/>
        <c:noMultiLvlLbl val="0"/>
      </c:catAx>
      <c:valAx>
        <c:axId val="45643531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crossAx val="45643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Aaux Next Black" panose="02000000000000000000" pitchFamily="50" charset="0"/>
              </a:rPr>
              <a:t>El Dorado Hills Industrial/Flex Market – Quarterly Vacancy Rate &amp; Average Asking Rates</a:t>
            </a:r>
            <a:r>
              <a:rPr lang="en-US" baseline="0" dirty="0">
                <a:solidFill>
                  <a:schemeClr val="tx1"/>
                </a:solidFill>
                <a:latin typeface="Aaux Next Black" panose="02000000000000000000" pitchFamily="50" charset="0"/>
              </a:rPr>
              <a:t>, Last 5 Years</a:t>
            </a:r>
            <a:endParaRPr lang="en-US" dirty="0">
              <a:solidFill>
                <a:schemeClr val="tx1"/>
              </a:solidFill>
              <a:latin typeface="Aaux Next Black"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'[CommercialHistoryResult - 2019-10-14T135656.648.xlsx]CommercialHistoryResult'!$I$1</c:f>
              <c:strCache>
                <c:ptCount val="1"/>
                <c:pt idx="0">
                  <c:v>Vacant Percent % Total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aux Next Regular" panose="02000506000000020003"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'[CommercialHistoryResult - 2019-10-14T135656.648.xlsx]CommercialHistoryResult'!$A$2:$A$20</c:f>
              <c:strCache>
                <c:ptCount val="19"/>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strCache>
            </c:strRef>
          </c:cat>
          <c:val>
            <c:numRef>
              <c:f>'[CommercialHistoryResult - 2019-10-14T135656.648.xlsx]CommercialHistoryResult'!$I$2:$I$20</c:f>
              <c:numCache>
                <c:formatCode>#,##0.0%_);[Red]\(#,##0.0%\)</c:formatCode>
                <c:ptCount val="19"/>
                <c:pt idx="0">
                  <c:v>0.11</c:v>
                </c:pt>
                <c:pt idx="1">
                  <c:v>9.7000000000000003E-2</c:v>
                </c:pt>
                <c:pt idx="2">
                  <c:v>0.11700000000000001</c:v>
                </c:pt>
                <c:pt idx="3">
                  <c:v>0.17100000000000001</c:v>
                </c:pt>
                <c:pt idx="4">
                  <c:v>0.151</c:v>
                </c:pt>
                <c:pt idx="5">
                  <c:v>0.14299999999999999</c:v>
                </c:pt>
                <c:pt idx="6">
                  <c:v>0.13200000000000001</c:v>
                </c:pt>
                <c:pt idx="7">
                  <c:v>0.13</c:v>
                </c:pt>
                <c:pt idx="8">
                  <c:v>0.125</c:v>
                </c:pt>
                <c:pt idx="9">
                  <c:v>0.13900000000000001</c:v>
                </c:pt>
                <c:pt idx="10">
                  <c:v>0.11899999999999999</c:v>
                </c:pt>
                <c:pt idx="11">
                  <c:v>9.4E-2</c:v>
                </c:pt>
                <c:pt idx="12">
                  <c:v>8.6999999999999994E-2</c:v>
                </c:pt>
                <c:pt idx="13">
                  <c:v>0.105</c:v>
                </c:pt>
                <c:pt idx="14">
                  <c:v>0.124</c:v>
                </c:pt>
                <c:pt idx="15">
                  <c:v>0.11799999999999999</c:v>
                </c:pt>
                <c:pt idx="16">
                  <c:v>0.114</c:v>
                </c:pt>
                <c:pt idx="17">
                  <c:v>7.3999999999999996E-2</c:v>
                </c:pt>
                <c:pt idx="18">
                  <c:v>7.6999999999999999E-2</c:v>
                </c:pt>
              </c:numCache>
            </c:numRef>
          </c:val>
          <c:extLst>
            <c:ext xmlns:c16="http://schemas.microsoft.com/office/drawing/2014/chart" uri="{C3380CC4-5D6E-409C-BE32-E72D297353CC}">
              <c16:uniqueId val="{00000000-5D5F-44F9-92C0-1C70A26F6419}"/>
            </c:ext>
          </c:extLst>
        </c:ser>
        <c:dLbls>
          <c:showLegendKey val="0"/>
          <c:showVal val="0"/>
          <c:showCatName val="0"/>
          <c:showSerName val="0"/>
          <c:showPercent val="0"/>
          <c:showBubbleSize val="0"/>
        </c:dLbls>
        <c:gapWidth val="10"/>
        <c:overlap val="-27"/>
        <c:axId val="787552328"/>
        <c:axId val="787560528"/>
      </c:barChart>
      <c:lineChart>
        <c:grouping val="standard"/>
        <c:varyColors val="0"/>
        <c:ser>
          <c:idx val="1"/>
          <c:order val="1"/>
          <c:tx>
            <c:strRef>
              <c:f>'[CommercialHistoryResult - 2019-10-14T135656.648.xlsx]CommercialHistoryResult'!$AQ$1</c:f>
              <c:strCache>
                <c:ptCount val="1"/>
                <c:pt idx="0">
                  <c:v>NNN Rent Direct</c:v>
                </c:pt>
              </c:strCache>
            </c:strRef>
          </c:tx>
          <c:spPr>
            <a:ln w="508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5D5F-44F9-92C0-1C70A26F6419}"/>
                </c:ext>
              </c:extLst>
            </c:dLbl>
            <c:dLbl>
              <c:idx val="1"/>
              <c:delete val="1"/>
              <c:extLst>
                <c:ext xmlns:c15="http://schemas.microsoft.com/office/drawing/2012/chart" uri="{CE6537A1-D6FC-4f65-9D91-7224C49458BB}"/>
                <c:ext xmlns:c16="http://schemas.microsoft.com/office/drawing/2014/chart" uri="{C3380CC4-5D6E-409C-BE32-E72D297353CC}">
                  <c16:uniqueId val="{0000000F-5D5F-44F9-92C0-1C70A26F6419}"/>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aux Next Regular" panose="02000506000000020003" pitchFamily="50" charset="0"/>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2-5D5F-44F9-92C0-1C70A26F6419}"/>
                </c:ext>
              </c:extLst>
            </c:dLbl>
            <c:dLbl>
              <c:idx val="3"/>
              <c:delete val="1"/>
              <c:extLst>
                <c:ext xmlns:c15="http://schemas.microsoft.com/office/drawing/2012/chart" uri="{CE6537A1-D6FC-4f65-9D91-7224C49458BB}"/>
                <c:ext xmlns:c16="http://schemas.microsoft.com/office/drawing/2014/chart" uri="{C3380CC4-5D6E-409C-BE32-E72D297353CC}">
                  <c16:uniqueId val="{0000000E-5D5F-44F9-92C0-1C70A26F6419}"/>
                </c:ext>
              </c:extLst>
            </c:dLbl>
            <c:dLbl>
              <c:idx val="4"/>
              <c:delete val="1"/>
              <c:extLst>
                <c:ext xmlns:c15="http://schemas.microsoft.com/office/drawing/2012/chart" uri="{CE6537A1-D6FC-4f65-9D91-7224C49458BB}"/>
                <c:ext xmlns:c16="http://schemas.microsoft.com/office/drawing/2014/chart" uri="{C3380CC4-5D6E-409C-BE32-E72D297353CC}">
                  <c16:uniqueId val="{0000000D-5D5F-44F9-92C0-1C70A26F6419}"/>
                </c:ext>
              </c:extLst>
            </c:dLbl>
            <c:dLbl>
              <c:idx val="5"/>
              <c:delete val="1"/>
              <c:extLst>
                <c:ext xmlns:c15="http://schemas.microsoft.com/office/drawing/2012/chart" uri="{CE6537A1-D6FC-4f65-9D91-7224C49458BB}"/>
                <c:ext xmlns:c16="http://schemas.microsoft.com/office/drawing/2014/chart" uri="{C3380CC4-5D6E-409C-BE32-E72D297353CC}">
                  <c16:uniqueId val="{0000000C-5D5F-44F9-92C0-1C70A26F6419}"/>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aux Next Regular" panose="02000506000000020003" pitchFamily="50" charset="0"/>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3-5D5F-44F9-92C0-1C70A26F6419}"/>
                </c:ext>
              </c:extLst>
            </c:dLbl>
            <c:dLbl>
              <c:idx val="7"/>
              <c:delete val="1"/>
              <c:extLst>
                <c:ext xmlns:c15="http://schemas.microsoft.com/office/drawing/2012/chart" uri="{CE6537A1-D6FC-4f65-9D91-7224C49458BB}"/>
                <c:ext xmlns:c16="http://schemas.microsoft.com/office/drawing/2014/chart" uri="{C3380CC4-5D6E-409C-BE32-E72D297353CC}">
                  <c16:uniqueId val="{0000000B-5D5F-44F9-92C0-1C70A26F6419}"/>
                </c:ext>
              </c:extLst>
            </c:dLbl>
            <c:dLbl>
              <c:idx val="8"/>
              <c:delete val="1"/>
              <c:extLst>
                <c:ext xmlns:c15="http://schemas.microsoft.com/office/drawing/2012/chart" uri="{CE6537A1-D6FC-4f65-9D91-7224C49458BB}"/>
                <c:ext xmlns:c16="http://schemas.microsoft.com/office/drawing/2014/chart" uri="{C3380CC4-5D6E-409C-BE32-E72D297353CC}">
                  <c16:uniqueId val="{0000000A-5D5F-44F9-92C0-1C70A26F6419}"/>
                </c:ext>
              </c:extLst>
            </c:dLbl>
            <c:dLbl>
              <c:idx val="9"/>
              <c:delete val="1"/>
              <c:extLst>
                <c:ext xmlns:c15="http://schemas.microsoft.com/office/drawing/2012/chart" uri="{CE6537A1-D6FC-4f65-9D91-7224C49458BB}"/>
                <c:ext xmlns:c16="http://schemas.microsoft.com/office/drawing/2014/chart" uri="{C3380CC4-5D6E-409C-BE32-E72D297353CC}">
                  <c16:uniqueId val="{00000009-5D5F-44F9-92C0-1C70A26F6419}"/>
                </c:ext>
              </c:extLst>
            </c:dLbl>
            <c:dLbl>
              <c:idx val="1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aux Next Regular" panose="02000506000000020003" pitchFamily="50" charset="0"/>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4-5D5F-44F9-92C0-1C70A26F6419}"/>
                </c:ext>
              </c:extLst>
            </c:dLbl>
            <c:dLbl>
              <c:idx val="11"/>
              <c:delete val="1"/>
              <c:extLst>
                <c:ext xmlns:c15="http://schemas.microsoft.com/office/drawing/2012/chart" uri="{CE6537A1-D6FC-4f65-9D91-7224C49458BB}"/>
                <c:ext xmlns:c16="http://schemas.microsoft.com/office/drawing/2014/chart" uri="{C3380CC4-5D6E-409C-BE32-E72D297353CC}">
                  <c16:uniqueId val="{00000008-5D5F-44F9-92C0-1C70A26F6419}"/>
                </c:ext>
              </c:extLst>
            </c:dLbl>
            <c:dLbl>
              <c:idx val="12"/>
              <c:delete val="1"/>
              <c:extLst>
                <c:ext xmlns:c15="http://schemas.microsoft.com/office/drawing/2012/chart" uri="{CE6537A1-D6FC-4f65-9D91-7224C49458BB}"/>
                <c:ext xmlns:c16="http://schemas.microsoft.com/office/drawing/2014/chart" uri="{C3380CC4-5D6E-409C-BE32-E72D297353CC}">
                  <c16:uniqueId val="{00000007-5D5F-44F9-92C0-1C70A26F6419}"/>
                </c:ext>
              </c:extLst>
            </c:dLbl>
            <c:dLbl>
              <c:idx val="13"/>
              <c:delete val="1"/>
              <c:extLst>
                <c:ext xmlns:c15="http://schemas.microsoft.com/office/drawing/2012/chart" uri="{CE6537A1-D6FC-4f65-9D91-7224C49458BB}"/>
                <c:ext xmlns:c16="http://schemas.microsoft.com/office/drawing/2014/chart" uri="{C3380CC4-5D6E-409C-BE32-E72D297353CC}">
                  <c16:uniqueId val="{00000006-5D5F-44F9-92C0-1C70A26F6419}"/>
                </c:ext>
              </c:extLst>
            </c:dLbl>
            <c:dLbl>
              <c:idx val="14"/>
              <c:layout>
                <c:manualLayout>
                  <c:x val="-2.4679999239225533E-2"/>
                  <c:y val="-3.1579711803587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5F-44F9-92C0-1C70A26F6419}"/>
                </c:ext>
              </c:extLst>
            </c:dLbl>
            <c:dLbl>
              <c:idx val="15"/>
              <c:delete val="1"/>
              <c:extLst>
                <c:ext xmlns:c15="http://schemas.microsoft.com/office/drawing/2012/chart" uri="{CE6537A1-D6FC-4f65-9D91-7224C49458BB}"/>
                <c:ext xmlns:c16="http://schemas.microsoft.com/office/drawing/2014/chart" uri="{C3380CC4-5D6E-409C-BE32-E72D297353CC}">
                  <c16:uniqueId val="{00000004-5D5F-44F9-92C0-1C70A26F6419}"/>
                </c:ext>
              </c:extLst>
            </c:dLbl>
            <c:dLbl>
              <c:idx val="16"/>
              <c:delete val="1"/>
              <c:extLst>
                <c:ext xmlns:c15="http://schemas.microsoft.com/office/drawing/2012/chart" uri="{CE6537A1-D6FC-4f65-9D91-7224C49458BB}"/>
                <c:ext xmlns:c16="http://schemas.microsoft.com/office/drawing/2014/chart" uri="{C3380CC4-5D6E-409C-BE32-E72D297353CC}">
                  <c16:uniqueId val="{00000003-5D5F-44F9-92C0-1C70A26F6419}"/>
                </c:ext>
              </c:extLst>
            </c:dLbl>
            <c:dLbl>
              <c:idx val="17"/>
              <c:delete val="1"/>
              <c:extLst>
                <c:ext xmlns:c15="http://schemas.microsoft.com/office/drawing/2012/chart" uri="{CE6537A1-D6FC-4f65-9D91-7224C49458BB}"/>
                <c:ext xmlns:c16="http://schemas.microsoft.com/office/drawing/2014/chart" uri="{C3380CC4-5D6E-409C-BE32-E72D297353CC}">
                  <c16:uniqueId val="{00000002-5D5F-44F9-92C0-1C70A26F6419}"/>
                </c:ext>
              </c:extLst>
            </c:dLbl>
            <c:dLbl>
              <c:idx val="18"/>
              <c:layout>
                <c:manualLayout>
                  <c:x val="-2.4643767355167559E-2"/>
                  <c:y val="-2.8661069307877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5F-44F9-92C0-1C70A26F64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50800" cap="rnd">
                <a:solidFill>
                  <a:schemeClr val="accent4"/>
                </a:solidFill>
                <a:prstDash val="sysDot"/>
                <a:tailEnd type="triangle" w="lg" len="med"/>
              </a:ln>
              <a:effectLst/>
            </c:spPr>
            <c:trendlineType val="linear"/>
            <c:dispRSqr val="0"/>
            <c:dispEq val="0"/>
          </c:trendline>
          <c:cat>
            <c:strRef>
              <c:f>'[CommercialHistoryResult - 2019-10-14T135656.648.xlsx]CommercialHistoryResult'!$A$2:$A$20</c:f>
              <c:strCache>
                <c:ptCount val="19"/>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strCache>
            </c:strRef>
          </c:cat>
          <c:val>
            <c:numRef>
              <c:f>'[CommercialHistoryResult - 2019-10-14T135656.648.xlsx]CommercialHistoryResult'!$AQ$2:$AQ$20</c:f>
              <c:numCache>
                <c:formatCode>\$#,##0.00_);[Red]\(\$#,##0.00\)</c:formatCode>
                <c:ptCount val="19"/>
                <c:pt idx="0">
                  <c:v>0.72</c:v>
                </c:pt>
                <c:pt idx="1">
                  <c:v>0.73</c:v>
                </c:pt>
                <c:pt idx="2">
                  <c:v>0.71</c:v>
                </c:pt>
                <c:pt idx="3">
                  <c:v>0.7</c:v>
                </c:pt>
                <c:pt idx="4">
                  <c:v>0.7</c:v>
                </c:pt>
                <c:pt idx="5">
                  <c:v>0.71</c:v>
                </c:pt>
                <c:pt idx="6">
                  <c:v>0.72</c:v>
                </c:pt>
                <c:pt idx="7">
                  <c:v>0.73</c:v>
                </c:pt>
                <c:pt idx="8">
                  <c:v>0.74</c:v>
                </c:pt>
                <c:pt idx="9">
                  <c:v>0.74</c:v>
                </c:pt>
                <c:pt idx="10">
                  <c:v>0.73</c:v>
                </c:pt>
                <c:pt idx="11">
                  <c:v>0.73</c:v>
                </c:pt>
                <c:pt idx="12">
                  <c:v>0.71</c:v>
                </c:pt>
                <c:pt idx="13">
                  <c:v>0.72</c:v>
                </c:pt>
                <c:pt idx="14">
                  <c:v>0.74</c:v>
                </c:pt>
                <c:pt idx="15">
                  <c:v>0.71</c:v>
                </c:pt>
                <c:pt idx="16">
                  <c:v>0.71</c:v>
                </c:pt>
                <c:pt idx="17">
                  <c:v>0.75</c:v>
                </c:pt>
                <c:pt idx="18">
                  <c:v>0.76</c:v>
                </c:pt>
              </c:numCache>
            </c:numRef>
          </c:val>
          <c:smooth val="0"/>
          <c:extLst>
            <c:ext xmlns:c16="http://schemas.microsoft.com/office/drawing/2014/chart" uri="{C3380CC4-5D6E-409C-BE32-E72D297353CC}">
              <c16:uniqueId val="{00000001-5D5F-44F9-92C0-1C70A26F6419}"/>
            </c:ext>
          </c:extLst>
        </c:ser>
        <c:dLbls>
          <c:showLegendKey val="0"/>
          <c:showVal val="0"/>
          <c:showCatName val="0"/>
          <c:showSerName val="0"/>
          <c:showPercent val="0"/>
          <c:showBubbleSize val="0"/>
        </c:dLbls>
        <c:marker val="1"/>
        <c:smooth val="0"/>
        <c:axId val="787561512"/>
        <c:axId val="787559872"/>
      </c:lineChart>
      <c:catAx>
        <c:axId val="78755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aux Next Regular" panose="02000506000000020003" pitchFamily="50" charset="0"/>
                <a:ea typeface="+mn-ea"/>
                <a:cs typeface="+mn-cs"/>
              </a:defRPr>
            </a:pPr>
            <a:endParaRPr lang="en-US"/>
          </a:p>
        </c:txPr>
        <c:crossAx val="787560528"/>
        <c:crosses val="autoZero"/>
        <c:auto val="1"/>
        <c:lblAlgn val="ctr"/>
        <c:lblOffset val="100"/>
        <c:noMultiLvlLbl val="0"/>
      </c:catAx>
      <c:valAx>
        <c:axId val="787560528"/>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crossAx val="787552328"/>
        <c:crosses val="autoZero"/>
        <c:crossBetween val="between"/>
      </c:valAx>
      <c:valAx>
        <c:axId val="787559872"/>
        <c:scaling>
          <c:orientation val="minMax"/>
        </c:scaling>
        <c:delete val="0"/>
        <c:axPos val="r"/>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crossAx val="787561512"/>
        <c:crosses val="max"/>
        <c:crossBetween val="between"/>
      </c:valAx>
      <c:catAx>
        <c:axId val="787561512"/>
        <c:scaling>
          <c:orientation val="minMax"/>
        </c:scaling>
        <c:delete val="1"/>
        <c:axPos val="b"/>
        <c:numFmt formatCode="General" sourceLinked="1"/>
        <c:majorTickMark val="out"/>
        <c:minorTickMark val="none"/>
        <c:tickLblPos val="nextTo"/>
        <c:crossAx val="787559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aux Next Regular" panose="02000506000000020003" pitchFamily="50"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0.82472</cdr:x>
      <cdr:y>0.06994</cdr:y>
    </cdr:from>
    <cdr:to>
      <cdr:x>1</cdr:x>
      <cdr:y>0.18435</cdr:y>
    </cdr:to>
    <cdr:sp macro="" textlink="">
      <cdr:nvSpPr>
        <cdr:cNvPr id="2" name="TextBox 1"/>
        <cdr:cNvSpPr txBox="1"/>
      </cdr:nvSpPr>
      <cdr:spPr>
        <a:xfrm xmlns:a="http://schemas.openxmlformats.org/drawingml/2006/main">
          <a:off x="8126663" y="304331"/>
          <a:ext cx="1727200" cy="497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i="1" dirty="0">
              <a:solidFill>
                <a:schemeClr val="tx1"/>
              </a:solidFill>
              <a:latin typeface="Aaux Next Regular" panose="02000506000000020003" pitchFamily="50" charset="0"/>
            </a:rPr>
            <a:t>+24% rent growth since Q1 2015</a:t>
          </a:r>
          <a:endParaRPr lang="en-US" sz="1100" i="1" dirty="0">
            <a:solidFill>
              <a:schemeClr val="tx1"/>
            </a:solidFill>
            <a:latin typeface="Aaux Next Regular" panose="02000506000000020003"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EDF8C-0A0E-4DCE-B476-0AADB90DED63}"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9AB5C-5483-46A9-A08A-A47AA348E3A3}" type="slidenum">
              <a:rPr lang="en-US" smtClean="0"/>
              <a:t>‹#›</a:t>
            </a:fld>
            <a:endParaRPr lang="en-US"/>
          </a:p>
        </p:txBody>
      </p:sp>
    </p:spTree>
    <p:extLst>
      <p:ext uri="{BB962C8B-B14F-4D97-AF65-F5344CB8AC3E}">
        <p14:creationId xmlns:p14="http://schemas.microsoft.com/office/powerpoint/2010/main" val="314203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cbee.com/news/politics-government/election/local-election/article221322785.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tahoedailytribune.com/news/el-dorado-county-supervisors-draft-cannabis-tax-rat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acbee.com/news/politics-government/election/local-election/article221322785.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tahoedailytribune.com/news/el-dorado-county-supervisors-draft-cannabis-tax-rat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19AB5C-5483-46A9-A08A-A47AA348E3A3}" type="slidenum">
              <a:rPr lang="en-US" smtClean="0"/>
              <a:t>1</a:t>
            </a:fld>
            <a:endParaRPr lang="en-US"/>
          </a:p>
        </p:txBody>
      </p:sp>
    </p:spTree>
    <p:extLst>
      <p:ext uri="{BB962C8B-B14F-4D97-AF65-F5344CB8AC3E}">
        <p14:creationId xmlns:p14="http://schemas.microsoft.com/office/powerpoint/2010/main" val="79403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10</a:t>
            </a:fld>
            <a:endParaRPr lang="en-US"/>
          </a:p>
        </p:txBody>
      </p:sp>
    </p:spTree>
    <p:extLst>
      <p:ext uri="{BB962C8B-B14F-4D97-AF65-F5344CB8AC3E}">
        <p14:creationId xmlns:p14="http://schemas.microsoft.com/office/powerpoint/2010/main" val="1948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12</a:t>
            </a:fld>
            <a:endParaRPr lang="en-US"/>
          </a:p>
        </p:txBody>
      </p:sp>
    </p:spTree>
    <p:extLst>
      <p:ext uri="{BB962C8B-B14F-4D97-AF65-F5344CB8AC3E}">
        <p14:creationId xmlns:p14="http://schemas.microsoft.com/office/powerpoint/2010/main" val="120626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latin typeface="Aaux Next Regular" panose="02000506000000020003" pitchFamily="50" charset="0"/>
              </a:rPr>
              <a:t>El Dorado Hills continues to see significant levels of new home construction. In addition to hundreds of new single family homes from Lennar, Taylor Morrison, and Toll Brothers, AG </a:t>
            </a:r>
            <a:r>
              <a:rPr lang="en-US" dirty="0" err="1">
                <a:latin typeface="Aaux Next Regular" panose="02000506000000020003" pitchFamily="50" charset="0"/>
              </a:rPr>
              <a:t>Spanos</a:t>
            </a:r>
            <a:r>
              <a:rPr lang="en-US" dirty="0">
                <a:latin typeface="Aaux Next Regular" panose="02000506000000020003" pitchFamily="50" charset="0"/>
              </a:rPr>
              <a:t> Companies broke ground on its 214-unit apartment project at Town Center this summer, and senior living developers like Oakmont Senior Living continue to bring new projects to the market along Latrobe.  </a:t>
            </a:r>
          </a:p>
          <a:p>
            <a:pPr marL="285750" indent="-285750">
              <a:buFont typeface="Arial" panose="020B0604020202020204" pitchFamily="34" charset="0"/>
              <a:buChar char="•"/>
            </a:pPr>
            <a:r>
              <a:rPr lang="en-US" dirty="0">
                <a:latin typeface="Aaux Next Regular" panose="02000506000000020003" pitchFamily="50" charset="0"/>
              </a:rPr>
              <a:t>El Dorado County's population increased by 1.3% (+2,437 residents) from July 2017 to July 2018, according to the CA Department of Finance. </a:t>
            </a:r>
          </a:p>
          <a:p>
            <a:pPr marL="285750" indent="-285750">
              <a:buFont typeface="Arial" panose="020B0604020202020204" pitchFamily="34" charset="0"/>
              <a:buChar char="•"/>
            </a:pPr>
            <a:r>
              <a:rPr lang="en-US" dirty="0">
                <a:latin typeface="Aaux Next Regular" panose="02000506000000020003" pitchFamily="50" charset="0"/>
              </a:rPr>
              <a:t>Folsom Ranch at full build out will have 11,000 homes and 25,000 new residents. </a:t>
            </a:r>
          </a:p>
        </p:txBody>
      </p:sp>
      <p:sp>
        <p:nvSpPr>
          <p:cNvPr id="4" name="Slide Number Placeholder 3"/>
          <p:cNvSpPr>
            <a:spLocks noGrp="1"/>
          </p:cNvSpPr>
          <p:nvPr>
            <p:ph type="sldNum" sz="quarter" idx="10"/>
          </p:nvPr>
        </p:nvSpPr>
        <p:spPr/>
        <p:txBody>
          <a:bodyPr/>
          <a:lstStyle/>
          <a:p>
            <a:fld id="{4919AB5C-5483-46A9-A08A-A47AA348E3A3}" type="slidenum">
              <a:rPr lang="en-US" smtClean="0"/>
              <a:t>13</a:t>
            </a:fld>
            <a:endParaRPr lang="en-US"/>
          </a:p>
        </p:txBody>
      </p:sp>
    </p:spTree>
    <p:extLst>
      <p:ext uri="{BB962C8B-B14F-4D97-AF65-F5344CB8AC3E}">
        <p14:creationId xmlns:p14="http://schemas.microsoft.com/office/powerpoint/2010/main" val="136114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aux Next Regular" panose="02000506000000020003" pitchFamily="50" charset="0"/>
              </a:rPr>
              <a:t>Industrial</a:t>
            </a:r>
            <a:r>
              <a:rPr lang="en-US" sz="1200" baseline="0" dirty="0">
                <a:latin typeface="Aaux Next Regular" panose="02000506000000020003" pitchFamily="50" charset="0"/>
              </a:rPr>
              <a:t> asking rates have doubled over the last five years and have spiked significantly since the legalization of marijuana </a:t>
            </a:r>
            <a:endParaRPr lang="en-US" sz="1200" dirty="0">
              <a:latin typeface="Aaux Next Regular" panose="02000506000000020003" pitchFamily="50" charset="0"/>
            </a:endParaRPr>
          </a:p>
          <a:p>
            <a:pPr marL="285750" indent="-285750">
              <a:buFont typeface="Arial" panose="020B0604020202020204" pitchFamily="34" charset="0"/>
              <a:buChar char="•"/>
            </a:pPr>
            <a:r>
              <a:rPr lang="en-US" sz="1200" dirty="0">
                <a:latin typeface="Aaux Next Regular" panose="02000506000000020003" pitchFamily="50" charset="0"/>
              </a:rPr>
              <a:t>El Dorado County voters </a:t>
            </a:r>
            <a:r>
              <a:rPr lang="en-US" sz="1200" dirty="0">
                <a:latin typeface="Aaux Next Regular" panose="02000506000000020003" pitchFamily="50" charset="0"/>
                <a:hlinkClick r:id="rId3"/>
              </a:rPr>
              <a:t>approved five ballot measures legalizing the cultivation and sale of commercial marijuana last November</a:t>
            </a:r>
            <a:r>
              <a:rPr lang="en-US" sz="1200" dirty="0">
                <a:latin typeface="Aaux Next Regular" panose="02000506000000020003" pitchFamily="50" charset="0"/>
              </a:rPr>
              <a:t>. All five measures addressing commercial cultivation and sale/taxing of marijuana passed by wide margins. </a:t>
            </a:r>
          </a:p>
          <a:p>
            <a:pPr marL="285750" indent="-285750">
              <a:buFont typeface="Arial" panose="020B0604020202020204" pitchFamily="34" charset="0"/>
              <a:buChar char="•"/>
            </a:pPr>
            <a:r>
              <a:rPr lang="en-US" sz="1200" dirty="0">
                <a:latin typeface="Aaux Next Regular" panose="02000506000000020003" pitchFamily="50" charset="0"/>
              </a:rPr>
              <a:t>The new measures allow the issuance of 150 cultivation sites in rural and agricultural areas, in addition to seven permits for recreational and medical dispensaries. </a:t>
            </a:r>
          </a:p>
          <a:p>
            <a:pPr marL="285750" indent="-285750">
              <a:buFont typeface="Arial" panose="020B0604020202020204" pitchFamily="34" charset="0"/>
              <a:buChar char="•"/>
            </a:pPr>
            <a:r>
              <a:rPr lang="en-US" sz="1200" dirty="0">
                <a:latin typeface="Aaux Next Regular" panose="02000506000000020003" pitchFamily="50" charset="0"/>
              </a:rPr>
              <a:t>El Dorado will be one of the first counties in Sacramento to allow commercial cannabis sales and cultivation. All commercial cannabis activity is banned in Placer County and unincorporated parts of Sacramento County, while only medicinal cannabis can be grown in unincorporated Yolo County and no dispensaries are allowed. </a:t>
            </a:r>
          </a:p>
          <a:p>
            <a:pPr marL="285750" indent="-285750">
              <a:buFont typeface="Arial" panose="020B0604020202020204" pitchFamily="34" charset="0"/>
              <a:buChar char="•"/>
            </a:pPr>
            <a:r>
              <a:rPr lang="en-US" sz="1200" dirty="0">
                <a:latin typeface="Aaux Next Regular" panose="02000506000000020003" pitchFamily="50" charset="0"/>
              </a:rPr>
              <a:t>Dispensaries could be taxed between 4 and 10 percent and cultivators could be taxed up to $30/SF of growing space or up to 15 percent of total gross receipts. The county could receive up to $52.8 million per year, according to the county's voter guide. </a:t>
            </a:r>
          </a:p>
          <a:p>
            <a:pPr marL="285750" indent="-285750">
              <a:buFont typeface="Arial" panose="020B0604020202020204" pitchFamily="34" charset="0"/>
              <a:buChar char="•"/>
            </a:pPr>
            <a:r>
              <a:rPr lang="en-US" sz="1200" dirty="0">
                <a:latin typeface="Aaux Next Regular" panose="02000506000000020003" pitchFamily="50" charset="0"/>
                <a:hlinkClick r:id="rId4"/>
              </a:rPr>
              <a:t>In September 2019</a:t>
            </a:r>
            <a:r>
              <a:rPr lang="en-US" sz="1200" dirty="0">
                <a:latin typeface="Aaux Next Regular" panose="02000506000000020003" pitchFamily="50" charset="0"/>
              </a:rPr>
              <a:t>, the El Dorado County Board of Supervisors decided to tax retail at 4% of gross receipts, outdoor cultivation $2 per square foot, mixed-light cultivation $4 per square foot, indoor cultivation $7 per square foot, manufacturing 2.5% of gross receipts, distributor transport 2% of gross receipts, testing at 0.5% of gross receipts and nurseries at 4% of gross receipts.</a:t>
            </a:r>
          </a:p>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14</a:t>
            </a:fld>
            <a:endParaRPr lang="en-US"/>
          </a:p>
        </p:txBody>
      </p:sp>
    </p:spTree>
    <p:extLst>
      <p:ext uri="{BB962C8B-B14F-4D97-AF65-F5344CB8AC3E}">
        <p14:creationId xmlns:p14="http://schemas.microsoft.com/office/powerpoint/2010/main" val="255020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15</a:t>
            </a:fld>
            <a:endParaRPr lang="en-US"/>
          </a:p>
        </p:txBody>
      </p:sp>
    </p:spTree>
    <p:extLst>
      <p:ext uri="{BB962C8B-B14F-4D97-AF65-F5344CB8AC3E}">
        <p14:creationId xmlns:p14="http://schemas.microsoft.com/office/powerpoint/2010/main" val="3966858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aux Next Regular" panose="02000506000000020003" pitchFamily="50" charset="0"/>
              </a:rPr>
              <a:t>El Dorado County voters </a:t>
            </a:r>
            <a:r>
              <a:rPr lang="en-US" sz="1200" dirty="0">
                <a:latin typeface="Aaux Next Regular" panose="02000506000000020003" pitchFamily="50" charset="0"/>
                <a:hlinkClick r:id="rId3"/>
              </a:rPr>
              <a:t>approved five ballot measures legalizing the cultivation and sale of commercial marijuana last November</a:t>
            </a:r>
            <a:r>
              <a:rPr lang="en-US" sz="1200" dirty="0">
                <a:latin typeface="Aaux Next Regular" panose="02000506000000020003" pitchFamily="50" charset="0"/>
              </a:rPr>
              <a:t>. All five measures addressing commercial cultivation and sale/taxing of marijuana passed by wide margins. </a:t>
            </a:r>
          </a:p>
          <a:p>
            <a:pPr marL="285750" indent="-285750">
              <a:buFont typeface="Arial" panose="020B0604020202020204" pitchFamily="34" charset="0"/>
              <a:buChar char="•"/>
            </a:pPr>
            <a:r>
              <a:rPr lang="en-US" sz="1200" dirty="0">
                <a:latin typeface="Aaux Next Regular" panose="02000506000000020003" pitchFamily="50" charset="0"/>
              </a:rPr>
              <a:t>The new measures allow the issuance of 150 cultivation sites in rural and agricultural areas, in addition to seven permits for recreational and medical dispensaries. </a:t>
            </a:r>
          </a:p>
          <a:p>
            <a:pPr marL="285750" indent="-285750">
              <a:buFont typeface="Arial" panose="020B0604020202020204" pitchFamily="34" charset="0"/>
              <a:buChar char="•"/>
            </a:pPr>
            <a:r>
              <a:rPr lang="en-US" sz="1200" dirty="0">
                <a:latin typeface="Aaux Next Regular" panose="02000506000000020003" pitchFamily="50" charset="0"/>
              </a:rPr>
              <a:t>El Dorado will be one of the first counties in Sacramento to allow commercial cannabis sales and cultivation. All commercial cannabis activity is banned in Placer County and unincorporated parts of Sacramento County, while only medicinal cannabis can be grown in unincorporated Yolo County and no dispensaries are allowed. </a:t>
            </a:r>
          </a:p>
          <a:p>
            <a:pPr marL="285750" indent="-285750">
              <a:buFont typeface="Arial" panose="020B0604020202020204" pitchFamily="34" charset="0"/>
              <a:buChar char="•"/>
            </a:pPr>
            <a:r>
              <a:rPr lang="en-US" sz="1200" dirty="0">
                <a:latin typeface="Aaux Next Regular" panose="02000506000000020003" pitchFamily="50" charset="0"/>
              </a:rPr>
              <a:t>Dispensaries could be taxed between 4 and 10 percent and cultivators could be taxed up to $30/SF of growing space or up to 15 percent of total gross receipts. The county could receive up to $52.8 million per year, according to the county's voter guide. </a:t>
            </a:r>
          </a:p>
          <a:p>
            <a:pPr marL="285750" indent="-285750">
              <a:buFont typeface="Arial" panose="020B0604020202020204" pitchFamily="34" charset="0"/>
              <a:buChar char="•"/>
            </a:pPr>
            <a:r>
              <a:rPr lang="en-US" sz="1200" dirty="0">
                <a:latin typeface="Aaux Next Regular" panose="02000506000000020003" pitchFamily="50" charset="0"/>
                <a:hlinkClick r:id="rId4"/>
              </a:rPr>
              <a:t>In September 2019</a:t>
            </a:r>
            <a:r>
              <a:rPr lang="en-US" sz="1200" dirty="0">
                <a:latin typeface="Aaux Next Regular" panose="02000506000000020003" pitchFamily="50" charset="0"/>
              </a:rPr>
              <a:t>, the El Dorado County Board of Supervisors decided to tax retail at 4% of gross receipts, outdoor cultivation $2 per square foot, mixed-light cultivation $4 per square foot, indoor cultivation $7 per square foot, manufacturing 2.5% of gross receipts, distributor transport 2% of gross receipts, testing at 0.5% of gross receipts and nurseries at 4% of gross receipts.</a:t>
            </a:r>
          </a:p>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16</a:t>
            </a:fld>
            <a:endParaRPr lang="en-US"/>
          </a:p>
        </p:txBody>
      </p:sp>
    </p:spTree>
    <p:extLst>
      <p:ext uri="{BB962C8B-B14F-4D97-AF65-F5344CB8AC3E}">
        <p14:creationId xmlns:p14="http://schemas.microsoft.com/office/powerpoint/2010/main" val="250517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aux Next Regular" panose="02000506000000020003" pitchFamily="50" charset="0"/>
              </a:rPr>
              <a:t>As of mid-October 2019: </a:t>
            </a:r>
          </a:p>
          <a:p>
            <a:pPr lvl="1"/>
            <a:r>
              <a:rPr lang="en-US" dirty="0">
                <a:latin typeface="Aaux Next Regular" panose="02000506000000020003" pitchFamily="50" charset="0"/>
              </a:rPr>
              <a:t>10 office </a:t>
            </a:r>
            <a:r>
              <a:rPr lang="en-US" dirty="0" err="1">
                <a:latin typeface="Aaux Next Regular" panose="02000506000000020003" pitchFamily="50" charset="0"/>
              </a:rPr>
              <a:t>bldgs</a:t>
            </a:r>
            <a:r>
              <a:rPr lang="en-US" dirty="0">
                <a:latin typeface="Aaux Next Regular" panose="02000506000000020003" pitchFamily="50" charset="0"/>
              </a:rPr>
              <a:t> = 513K SF </a:t>
            </a:r>
          </a:p>
          <a:p>
            <a:pPr lvl="1"/>
            <a:r>
              <a:rPr lang="en-US" dirty="0">
                <a:latin typeface="Aaux Next Regular" panose="02000506000000020003" pitchFamily="50" charset="0"/>
              </a:rPr>
              <a:t>8 flex/industrial </a:t>
            </a:r>
            <a:r>
              <a:rPr lang="en-US" dirty="0" err="1">
                <a:latin typeface="Aaux Next Regular" panose="02000506000000020003" pitchFamily="50" charset="0"/>
              </a:rPr>
              <a:t>bldgs</a:t>
            </a:r>
            <a:r>
              <a:rPr lang="en-US" dirty="0">
                <a:latin typeface="Aaux Next Regular" panose="02000506000000020003" pitchFamily="50" charset="0"/>
              </a:rPr>
              <a:t> = 122K SF </a:t>
            </a:r>
          </a:p>
          <a:p>
            <a:pPr lvl="1"/>
            <a:r>
              <a:rPr lang="en-US" dirty="0">
                <a:latin typeface="Aaux Next Regular" panose="02000506000000020003" pitchFamily="50" charset="0"/>
              </a:rPr>
              <a:t>8 retail </a:t>
            </a:r>
            <a:r>
              <a:rPr lang="en-US" dirty="0" err="1">
                <a:latin typeface="Aaux Next Regular" panose="02000506000000020003" pitchFamily="50" charset="0"/>
              </a:rPr>
              <a:t>bldgs</a:t>
            </a:r>
            <a:r>
              <a:rPr lang="en-US" dirty="0">
                <a:latin typeface="Aaux Next Regular" panose="02000506000000020003" pitchFamily="50" charset="0"/>
              </a:rPr>
              <a:t> = 98K SF </a:t>
            </a:r>
          </a:p>
        </p:txBody>
      </p:sp>
      <p:sp>
        <p:nvSpPr>
          <p:cNvPr id="4" name="Slide Number Placeholder 3"/>
          <p:cNvSpPr>
            <a:spLocks noGrp="1"/>
          </p:cNvSpPr>
          <p:nvPr>
            <p:ph type="sldNum" sz="quarter" idx="10"/>
          </p:nvPr>
        </p:nvSpPr>
        <p:spPr/>
        <p:txBody>
          <a:bodyPr/>
          <a:lstStyle/>
          <a:p>
            <a:fld id="{4919AB5C-5483-46A9-A08A-A47AA348E3A3}" type="slidenum">
              <a:rPr lang="en-US" smtClean="0"/>
              <a:t>18</a:t>
            </a:fld>
            <a:endParaRPr lang="en-US"/>
          </a:p>
        </p:txBody>
      </p:sp>
    </p:spTree>
    <p:extLst>
      <p:ext uri="{BB962C8B-B14F-4D97-AF65-F5344CB8AC3E}">
        <p14:creationId xmlns:p14="http://schemas.microsoft.com/office/powerpoint/2010/main" val="3958044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19</a:t>
            </a:fld>
            <a:endParaRPr lang="en-US"/>
          </a:p>
        </p:txBody>
      </p:sp>
    </p:spTree>
    <p:extLst>
      <p:ext uri="{BB962C8B-B14F-4D97-AF65-F5344CB8AC3E}">
        <p14:creationId xmlns:p14="http://schemas.microsoft.com/office/powerpoint/2010/main" val="355551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p>
        </p:txBody>
      </p:sp>
      <p:sp>
        <p:nvSpPr>
          <p:cNvPr id="4" name="Slide Number Placeholder 3"/>
          <p:cNvSpPr>
            <a:spLocks noGrp="1"/>
          </p:cNvSpPr>
          <p:nvPr>
            <p:ph type="sldNum" sz="quarter" idx="5"/>
          </p:nvPr>
        </p:nvSpPr>
        <p:spPr/>
        <p:txBody>
          <a:bodyPr/>
          <a:lstStyle/>
          <a:p>
            <a:fld id="{4919AB5C-5483-46A9-A08A-A47AA348E3A3}" type="slidenum">
              <a:rPr lang="en-US" smtClean="0"/>
              <a:t>2</a:t>
            </a:fld>
            <a:endParaRPr lang="en-US"/>
          </a:p>
        </p:txBody>
      </p:sp>
    </p:spTree>
    <p:extLst>
      <p:ext uri="{BB962C8B-B14F-4D97-AF65-F5344CB8AC3E}">
        <p14:creationId xmlns:p14="http://schemas.microsoft.com/office/powerpoint/2010/main" val="298622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19AB5C-5483-46A9-A08A-A47AA348E3A3}" type="slidenum">
              <a:rPr lang="en-US" smtClean="0"/>
              <a:t>3</a:t>
            </a:fld>
            <a:endParaRPr lang="en-US"/>
          </a:p>
        </p:txBody>
      </p:sp>
    </p:spTree>
    <p:extLst>
      <p:ext uri="{BB962C8B-B14F-4D97-AF65-F5344CB8AC3E}">
        <p14:creationId xmlns:p14="http://schemas.microsoft.com/office/powerpoint/2010/main" val="320917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4</a:t>
            </a:fld>
            <a:endParaRPr lang="en-US"/>
          </a:p>
        </p:txBody>
      </p:sp>
    </p:spTree>
    <p:extLst>
      <p:ext uri="{BB962C8B-B14F-4D97-AF65-F5344CB8AC3E}">
        <p14:creationId xmlns:p14="http://schemas.microsoft.com/office/powerpoint/2010/main" val="2779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5</a:t>
            </a:fld>
            <a:endParaRPr lang="en-US"/>
          </a:p>
        </p:txBody>
      </p:sp>
    </p:spTree>
    <p:extLst>
      <p:ext uri="{BB962C8B-B14F-4D97-AF65-F5344CB8AC3E}">
        <p14:creationId xmlns:p14="http://schemas.microsoft.com/office/powerpoint/2010/main" val="42580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6</a:t>
            </a:fld>
            <a:endParaRPr lang="en-US"/>
          </a:p>
        </p:txBody>
      </p:sp>
    </p:spTree>
    <p:extLst>
      <p:ext uri="{BB962C8B-B14F-4D97-AF65-F5344CB8AC3E}">
        <p14:creationId xmlns:p14="http://schemas.microsoft.com/office/powerpoint/2010/main" val="164103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7</a:t>
            </a:fld>
            <a:endParaRPr lang="en-US"/>
          </a:p>
        </p:txBody>
      </p:sp>
    </p:spTree>
    <p:extLst>
      <p:ext uri="{BB962C8B-B14F-4D97-AF65-F5344CB8AC3E}">
        <p14:creationId xmlns:p14="http://schemas.microsoft.com/office/powerpoint/2010/main" val="211108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8</a:t>
            </a:fld>
            <a:endParaRPr lang="en-US"/>
          </a:p>
        </p:txBody>
      </p:sp>
    </p:spTree>
    <p:extLst>
      <p:ext uri="{BB962C8B-B14F-4D97-AF65-F5344CB8AC3E}">
        <p14:creationId xmlns:p14="http://schemas.microsoft.com/office/powerpoint/2010/main" val="270077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AB5C-5483-46A9-A08A-A47AA348E3A3}" type="slidenum">
              <a:rPr lang="en-US" smtClean="0"/>
              <a:t>9</a:t>
            </a:fld>
            <a:endParaRPr lang="en-US"/>
          </a:p>
        </p:txBody>
      </p:sp>
    </p:spTree>
    <p:extLst>
      <p:ext uri="{BB962C8B-B14F-4D97-AF65-F5344CB8AC3E}">
        <p14:creationId xmlns:p14="http://schemas.microsoft.com/office/powerpoint/2010/main" val="68952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27FB4D-A9AD-4968-962F-52F437FCDA0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376932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27FB4D-A9AD-4968-962F-52F437FCDA0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368343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27FB4D-A9AD-4968-962F-52F437FCDA0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24133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27FB4D-A9AD-4968-962F-52F437FCDA0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16248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7FB4D-A9AD-4968-962F-52F437FCDA02}"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245337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27FB4D-A9AD-4968-962F-52F437FCDA0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18454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27FB4D-A9AD-4968-962F-52F437FCDA02}"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115881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27FB4D-A9AD-4968-962F-52F437FCDA02}"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4857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7FB4D-A9AD-4968-962F-52F437FCDA02}"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272372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7FB4D-A9AD-4968-962F-52F437FCDA0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218345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7FB4D-A9AD-4968-962F-52F437FCDA02}"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F82F8-9697-4140-AEE2-2EEE0AD02294}" type="slidenum">
              <a:rPr lang="en-US" smtClean="0"/>
              <a:t>‹#›</a:t>
            </a:fld>
            <a:endParaRPr lang="en-US"/>
          </a:p>
        </p:txBody>
      </p:sp>
    </p:spTree>
    <p:extLst>
      <p:ext uri="{BB962C8B-B14F-4D97-AF65-F5344CB8AC3E}">
        <p14:creationId xmlns:p14="http://schemas.microsoft.com/office/powerpoint/2010/main" val="78713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7FB4D-A9AD-4968-962F-52F437FCDA02}"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82F8-9697-4140-AEE2-2EEE0AD02294}" type="slidenum">
              <a:rPr lang="en-US" smtClean="0"/>
              <a:t>‹#›</a:t>
            </a:fld>
            <a:endParaRPr lang="en-US"/>
          </a:p>
        </p:txBody>
      </p:sp>
    </p:spTree>
    <p:extLst>
      <p:ext uri="{BB962C8B-B14F-4D97-AF65-F5344CB8AC3E}">
        <p14:creationId xmlns:p14="http://schemas.microsoft.com/office/powerpoint/2010/main" val="143314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88629"/>
            <a:ext cx="12192000" cy="1072197"/>
          </a:xfrm>
        </p:spPr>
        <p:txBody>
          <a:bodyPr/>
          <a:lstStyle/>
          <a:p>
            <a:r>
              <a:rPr lang="en-US" dirty="0">
                <a:solidFill>
                  <a:srgbClr val="0093D0"/>
                </a:solidFill>
                <a:latin typeface="Aaux Next Bold" panose="02000506000000020004" pitchFamily="50" charset="0"/>
              </a:rPr>
              <a:t>El Dorado Hills</a:t>
            </a:r>
          </a:p>
        </p:txBody>
      </p:sp>
      <p:sp>
        <p:nvSpPr>
          <p:cNvPr id="3" name="Subtitle 2"/>
          <p:cNvSpPr>
            <a:spLocks noGrp="1"/>
          </p:cNvSpPr>
          <p:nvPr>
            <p:ph type="subTitle" idx="1"/>
          </p:nvPr>
        </p:nvSpPr>
        <p:spPr>
          <a:xfrm>
            <a:off x="0" y="4123113"/>
            <a:ext cx="12192000" cy="1030777"/>
          </a:xfrm>
        </p:spPr>
        <p:txBody>
          <a:bodyPr>
            <a:normAutofit/>
          </a:bodyPr>
          <a:lstStyle/>
          <a:p>
            <a:r>
              <a:rPr lang="en-US" sz="2800" dirty="0">
                <a:solidFill>
                  <a:schemeClr val="bg1"/>
                </a:solidFill>
                <a:latin typeface="Aaux Next Black" panose="02000000000000000000" pitchFamily="50" charset="0"/>
              </a:rPr>
              <a:t>Presented by Dan Green</a:t>
            </a:r>
          </a:p>
          <a:p>
            <a:r>
              <a:rPr lang="en-US" sz="2800" dirty="0">
                <a:solidFill>
                  <a:schemeClr val="bg1"/>
                </a:solidFill>
                <a:latin typeface="Aaux Next Black" panose="02000000000000000000" pitchFamily="50" charset="0"/>
              </a:rPr>
              <a:t>November 6, 2019</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182485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879325" y="1718336"/>
            <a:ext cx="5312675" cy="5120640"/>
          </a:xfrm>
          <a:prstGeom prst="rect">
            <a:avLst/>
          </a:prstGeom>
        </p:spPr>
      </p:pic>
      <p:sp>
        <p:nvSpPr>
          <p:cNvPr id="2" name="Title 1"/>
          <p:cNvSpPr>
            <a:spLocks noGrp="1"/>
          </p:cNvSpPr>
          <p:nvPr>
            <p:ph type="title"/>
          </p:nvPr>
        </p:nvSpPr>
        <p:spPr>
          <a:xfrm>
            <a:off x="-1" y="1"/>
            <a:ext cx="12192001" cy="1690688"/>
          </a:xfrm>
          <a:solidFill>
            <a:srgbClr val="0093D0"/>
          </a:solidFill>
        </p:spPr>
        <p:txBody>
          <a:bodyPr/>
          <a:lstStyle/>
          <a:p>
            <a:pPr algn="ctr"/>
            <a:r>
              <a:rPr lang="en-US" dirty="0">
                <a:solidFill>
                  <a:schemeClr val="bg1"/>
                </a:solidFill>
                <a:latin typeface="Aaux Next Bold" panose="02000506000000020004" pitchFamily="50" charset="0"/>
              </a:rPr>
              <a:t>Properties on the Market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32513431"/>
              </p:ext>
            </p:extLst>
          </p:nvPr>
        </p:nvGraphicFramePr>
        <p:xfrm>
          <a:off x="84220" y="1718336"/>
          <a:ext cx="6698852" cy="5120640"/>
        </p:xfrm>
        <a:graphic>
          <a:graphicData uri="http://schemas.openxmlformats.org/drawingml/2006/table">
            <a:tbl>
              <a:tblPr firstRow="1" bandRow="1">
                <a:tableStyleId>{5C22544A-7EE6-4342-B048-85BDC9FD1C3A}</a:tableStyleId>
              </a:tblPr>
              <a:tblGrid>
                <a:gridCol w="1815971">
                  <a:extLst>
                    <a:ext uri="{9D8B030D-6E8A-4147-A177-3AD203B41FA5}">
                      <a16:colId xmlns:a16="http://schemas.microsoft.com/office/drawing/2014/main" val="2608010541"/>
                    </a:ext>
                  </a:extLst>
                </a:gridCol>
                <a:gridCol w="1533455">
                  <a:extLst>
                    <a:ext uri="{9D8B030D-6E8A-4147-A177-3AD203B41FA5}">
                      <a16:colId xmlns:a16="http://schemas.microsoft.com/office/drawing/2014/main" val="4178299931"/>
                    </a:ext>
                  </a:extLst>
                </a:gridCol>
                <a:gridCol w="1674713">
                  <a:extLst>
                    <a:ext uri="{9D8B030D-6E8A-4147-A177-3AD203B41FA5}">
                      <a16:colId xmlns:a16="http://schemas.microsoft.com/office/drawing/2014/main" val="1594112333"/>
                    </a:ext>
                  </a:extLst>
                </a:gridCol>
                <a:gridCol w="1674713">
                  <a:extLst>
                    <a:ext uri="{9D8B030D-6E8A-4147-A177-3AD203B41FA5}">
                      <a16:colId xmlns:a16="http://schemas.microsoft.com/office/drawing/2014/main" val="2708771667"/>
                    </a:ext>
                  </a:extLst>
                </a:gridCol>
              </a:tblGrid>
              <a:tr h="370840">
                <a:tc>
                  <a:txBody>
                    <a:bodyPr/>
                    <a:lstStyle/>
                    <a:p>
                      <a:pPr algn="ctr"/>
                      <a:r>
                        <a:rPr lang="en-US" dirty="0">
                          <a:latin typeface="Aaux Next Regular" panose="02000506000000020003" pitchFamily="50" charset="0"/>
                        </a:rPr>
                        <a:t>Property</a:t>
                      </a:r>
                    </a:p>
                  </a:txBody>
                  <a:tcPr/>
                </a:tc>
                <a:tc>
                  <a:txBody>
                    <a:bodyPr/>
                    <a:lstStyle/>
                    <a:p>
                      <a:pPr algn="ctr"/>
                      <a:r>
                        <a:rPr lang="en-US" dirty="0">
                          <a:latin typeface="Aaux Next Regular" panose="02000506000000020003" pitchFamily="50" charset="0"/>
                        </a:rPr>
                        <a:t>Type</a:t>
                      </a:r>
                    </a:p>
                  </a:txBody>
                  <a:tcPr/>
                </a:tc>
                <a:tc>
                  <a:txBody>
                    <a:bodyPr/>
                    <a:lstStyle/>
                    <a:p>
                      <a:pPr algn="ctr"/>
                      <a:r>
                        <a:rPr lang="en-US" dirty="0">
                          <a:latin typeface="Aaux Next Regular" panose="02000506000000020003" pitchFamily="50" charset="0"/>
                        </a:rPr>
                        <a:t>Price / </a:t>
                      </a:r>
                    </a:p>
                    <a:p>
                      <a:pPr algn="ctr"/>
                      <a:r>
                        <a:rPr lang="en-US" dirty="0">
                          <a:latin typeface="Aaux Next Regular" panose="02000506000000020003" pitchFamily="50" charset="0"/>
                        </a:rPr>
                        <a:t>Price per</a:t>
                      </a:r>
                      <a:r>
                        <a:rPr lang="en-US" baseline="0" dirty="0">
                          <a:latin typeface="Aaux Next Regular" panose="02000506000000020003" pitchFamily="50" charset="0"/>
                        </a:rPr>
                        <a:t> SF</a:t>
                      </a:r>
                      <a:endParaRPr lang="en-US" dirty="0">
                        <a:latin typeface="Aaux Next Regular" panose="02000506000000020003" pitchFamily="50" charset="0"/>
                      </a:endParaRPr>
                    </a:p>
                  </a:txBody>
                  <a:tcPr/>
                </a:tc>
                <a:tc>
                  <a:txBody>
                    <a:bodyPr/>
                    <a:lstStyle/>
                    <a:p>
                      <a:pPr algn="ctr"/>
                      <a:r>
                        <a:rPr lang="en-US" dirty="0">
                          <a:latin typeface="Aaux Next Regular" panose="02000506000000020003" pitchFamily="50" charset="0"/>
                        </a:rPr>
                        <a:t>Bldg. SF</a:t>
                      </a:r>
                    </a:p>
                  </a:txBody>
                  <a:tcPr/>
                </a:tc>
                <a:extLst>
                  <a:ext uri="{0D108BD9-81ED-4DB2-BD59-A6C34878D82A}">
                    <a16:rowId xmlns:a16="http://schemas.microsoft.com/office/drawing/2014/main" val="331436731"/>
                  </a:ext>
                </a:extLst>
              </a:tr>
              <a:tr h="370840">
                <a:tc>
                  <a:txBody>
                    <a:bodyPr/>
                    <a:lstStyle/>
                    <a:p>
                      <a:pPr algn="ctr"/>
                      <a:r>
                        <a:rPr lang="en-US" dirty="0">
                          <a:latin typeface="Aaux Next Regular" panose="02000506000000020003" pitchFamily="50" charset="0"/>
                        </a:rPr>
                        <a:t>4250 Town Center Blvd</a:t>
                      </a:r>
                    </a:p>
                  </a:txBody>
                  <a:tcPr/>
                </a:tc>
                <a:tc>
                  <a:txBody>
                    <a:bodyPr/>
                    <a:lstStyle/>
                    <a:p>
                      <a:pPr algn="ctr"/>
                      <a:r>
                        <a:rPr lang="en-US" dirty="0">
                          <a:latin typeface="Aaux Next Regular" panose="02000506000000020003" pitchFamily="50" charset="0"/>
                        </a:rPr>
                        <a:t>Manufacturing</a:t>
                      </a:r>
                    </a:p>
                  </a:txBody>
                  <a:tcPr/>
                </a:tc>
                <a:tc>
                  <a:txBody>
                    <a:bodyPr/>
                    <a:lstStyle/>
                    <a:p>
                      <a:pPr algn="ctr"/>
                      <a:r>
                        <a:rPr lang="en-US" dirty="0">
                          <a:latin typeface="Aaux Next Regular" panose="02000506000000020003" pitchFamily="50" charset="0"/>
                        </a:rPr>
                        <a:t>$10M / $112</a:t>
                      </a:r>
                    </a:p>
                  </a:txBody>
                  <a:tcPr/>
                </a:tc>
                <a:tc>
                  <a:txBody>
                    <a:bodyPr/>
                    <a:lstStyle/>
                    <a:p>
                      <a:pPr algn="ctr"/>
                      <a:r>
                        <a:rPr lang="en-US" dirty="0">
                          <a:latin typeface="Aaux Next Regular" panose="02000506000000020003" pitchFamily="50" charset="0"/>
                        </a:rPr>
                        <a:t>89,000</a:t>
                      </a:r>
                    </a:p>
                  </a:txBody>
                  <a:tcPr/>
                </a:tc>
                <a:extLst>
                  <a:ext uri="{0D108BD9-81ED-4DB2-BD59-A6C34878D82A}">
                    <a16:rowId xmlns:a16="http://schemas.microsoft.com/office/drawing/2014/main" val="3530699389"/>
                  </a:ext>
                </a:extLst>
              </a:tr>
              <a:tr h="370840">
                <a:tc>
                  <a:txBody>
                    <a:bodyPr/>
                    <a:lstStyle/>
                    <a:p>
                      <a:pPr algn="ctr"/>
                      <a:r>
                        <a:rPr lang="en-US" dirty="0">
                          <a:latin typeface="Aaux Next Regular" panose="02000506000000020003" pitchFamily="50" charset="0"/>
                        </a:rPr>
                        <a:t>4805 Golden Foothill Pkwy</a:t>
                      </a:r>
                    </a:p>
                  </a:txBody>
                  <a:tcPr/>
                </a:tc>
                <a:tc>
                  <a:txBody>
                    <a:bodyPr/>
                    <a:lstStyle/>
                    <a:p>
                      <a:pPr algn="ctr"/>
                      <a:r>
                        <a:rPr lang="en-US" dirty="0">
                          <a:latin typeface="Aaux Next Regular" panose="02000506000000020003" pitchFamily="50" charset="0"/>
                        </a:rPr>
                        <a:t>Office</a:t>
                      </a:r>
                    </a:p>
                  </a:txBody>
                  <a:tcPr/>
                </a:tc>
                <a:tc>
                  <a:txBody>
                    <a:bodyPr/>
                    <a:lstStyle/>
                    <a:p>
                      <a:pPr algn="ctr"/>
                      <a:r>
                        <a:rPr lang="en-US" dirty="0">
                          <a:latin typeface="Aaux Next Regular" panose="02000506000000020003" pitchFamily="50" charset="0"/>
                        </a:rPr>
                        <a:t>$5M / $310</a:t>
                      </a:r>
                    </a:p>
                  </a:txBody>
                  <a:tcPr/>
                </a:tc>
                <a:tc>
                  <a:txBody>
                    <a:bodyPr/>
                    <a:lstStyle/>
                    <a:p>
                      <a:pPr algn="ctr"/>
                      <a:r>
                        <a:rPr lang="en-US" dirty="0">
                          <a:latin typeface="Aaux Next Regular" panose="02000506000000020003" pitchFamily="50" charset="0"/>
                        </a:rPr>
                        <a:t>16,125</a:t>
                      </a:r>
                    </a:p>
                  </a:txBody>
                  <a:tcPr/>
                </a:tc>
                <a:extLst>
                  <a:ext uri="{0D108BD9-81ED-4DB2-BD59-A6C34878D82A}">
                    <a16:rowId xmlns:a16="http://schemas.microsoft.com/office/drawing/2014/main" val="837753083"/>
                  </a:ext>
                </a:extLst>
              </a:tr>
              <a:tr h="370840">
                <a:tc>
                  <a:txBody>
                    <a:bodyPr/>
                    <a:lstStyle/>
                    <a:p>
                      <a:pPr algn="ctr"/>
                      <a:r>
                        <a:rPr lang="en-US" dirty="0">
                          <a:latin typeface="Aaux Next Regular" panose="02000506000000020003" pitchFamily="50" charset="0"/>
                        </a:rPr>
                        <a:t>3921 Sandstone </a:t>
                      </a:r>
                      <a:r>
                        <a:rPr lang="en-US" dirty="0" err="1">
                          <a:latin typeface="Aaux Next Regular" panose="02000506000000020003" pitchFamily="50" charset="0"/>
                        </a:rPr>
                        <a:t>Dr</a:t>
                      </a:r>
                      <a:endParaRPr lang="en-US" dirty="0">
                        <a:latin typeface="Aaux Next Regular" panose="02000506000000020003" pitchFamily="50" charset="0"/>
                      </a:endParaRPr>
                    </a:p>
                  </a:txBody>
                  <a:tcPr/>
                </a:tc>
                <a:tc>
                  <a:txBody>
                    <a:bodyPr/>
                    <a:lstStyle/>
                    <a:p>
                      <a:pPr algn="ctr"/>
                      <a:r>
                        <a:rPr lang="en-US" dirty="0">
                          <a:latin typeface="Aaux Next Regular" panose="02000506000000020003" pitchFamily="50" charset="0"/>
                        </a:rPr>
                        <a:t>Warehouse</a:t>
                      </a:r>
                    </a:p>
                  </a:txBody>
                  <a:tcPr/>
                </a:tc>
                <a:tc>
                  <a:txBody>
                    <a:bodyPr/>
                    <a:lstStyle/>
                    <a:p>
                      <a:pPr algn="ctr"/>
                      <a:r>
                        <a:rPr lang="en-US" dirty="0">
                          <a:latin typeface="Aaux Next Regular" panose="02000506000000020003" pitchFamily="50" charset="0"/>
                        </a:rPr>
                        <a:t>$3.9M / $135</a:t>
                      </a:r>
                    </a:p>
                  </a:txBody>
                  <a:tcPr/>
                </a:tc>
                <a:tc>
                  <a:txBody>
                    <a:bodyPr/>
                    <a:lstStyle/>
                    <a:p>
                      <a:pPr algn="ctr"/>
                      <a:r>
                        <a:rPr lang="en-US" dirty="0">
                          <a:latin typeface="Aaux Next Regular" panose="02000506000000020003" pitchFamily="50" charset="0"/>
                        </a:rPr>
                        <a:t>28,800</a:t>
                      </a:r>
                    </a:p>
                  </a:txBody>
                  <a:tcPr/>
                </a:tc>
                <a:extLst>
                  <a:ext uri="{0D108BD9-81ED-4DB2-BD59-A6C34878D82A}">
                    <a16:rowId xmlns:a16="http://schemas.microsoft.com/office/drawing/2014/main" val="1911858151"/>
                  </a:ext>
                </a:extLst>
              </a:tr>
              <a:tr h="370840">
                <a:tc>
                  <a:txBody>
                    <a:bodyPr/>
                    <a:lstStyle/>
                    <a:p>
                      <a:pPr algn="ctr"/>
                      <a:r>
                        <a:rPr lang="en-US" dirty="0">
                          <a:latin typeface="Aaux Next Regular" panose="02000506000000020003" pitchFamily="50" charset="0"/>
                        </a:rPr>
                        <a:t>1235 </a:t>
                      </a:r>
                      <a:r>
                        <a:rPr lang="en-US" dirty="0" err="1">
                          <a:latin typeface="Aaux Next Regular" panose="02000506000000020003" pitchFamily="50" charset="0"/>
                        </a:rPr>
                        <a:t>Glenhaven</a:t>
                      </a:r>
                      <a:r>
                        <a:rPr lang="en-US" dirty="0">
                          <a:latin typeface="Aaux Next Regular" panose="02000506000000020003" pitchFamily="50" charset="0"/>
                        </a:rPr>
                        <a:t> Ct</a:t>
                      </a:r>
                    </a:p>
                  </a:txBody>
                  <a:tcPr/>
                </a:tc>
                <a:tc>
                  <a:txBody>
                    <a:bodyPr/>
                    <a:lstStyle/>
                    <a:p>
                      <a:pPr algn="ctr"/>
                      <a:r>
                        <a:rPr lang="en-US" dirty="0">
                          <a:latin typeface="Aaux Next Regular" panose="02000506000000020003" pitchFamily="50" charset="0"/>
                        </a:rPr>
                        <a:t>Flex</a:t>
                      </a:r>
                    </a:p>
                  </a:txBody>
                  <a:tcPr/>
                </a:tc>
                <a:tc>
                  <a:txBody>
                    <a:bodyPr/>
                    <a:lstStyle/>
                    <a:p>
                      <a:pPr algn="ctr"/>
                      <a:r>
                        <a:rPr lang="en-US" dirty="0">
                          <a:latin typeface="Aaux Next Regular" panose="02000506000000020003" pitchFamily="50" charset="0"/>
                        </a:rPr>
                        <a:t>$3.5M / $151</a:t>
                      </a:r>
                    </a:p>
                  </a:txBody>
                  <a:tcPr/>
                </a:tc>
                <a:tc>
                  <a:txBody>
                    <a:bodyPr/>
                    <a:lstStyle/>
                    <a:p>
                      <a:pPr algn="ctr"/>
                      <a:r>
                        <a:rPr lang="en-US" dirty="0">
                          <a:latin typeface="Aaux Next Regular" panose="02000506000000020003" pitchFamily="50" charset="0"/>
                        </a:rPr>
                        <a:t>23,520</a:t>
                      </a:r>
                    </a:p>
                  </a:txBody>
                  <a:tcPr/>
                </a:tc>
                <a:extLst>
                  <a:ext uri="{0D108BD9-81ED-4DB2-BD59-A6C34878D82A}">
                    <a16:rowId xmlns:a16="http://schemas.microsoft.com/office/drawing/2014/main" val="2918272243"/>
                  </a:ext>
                </a:extLst>
              </a:tr>
              <a:tr h="370840">
                <a:tc>
                  <a:txBody>
                    <a:bodyPr/>
                    <a:lstStyle/>
                    <a:p>
                      <a:pPr algn="ctr"/>
                      <a:r>
                        <a:rPr lang="en-US" dirty="0">
                          <a:latin typeface="Aaux Next Regular" panose="02000506000000020003" pitchFamily="50" charset="0"/>
                        </a:rPr>
                        <a:t>1108</a:t>
                      </a:r>
                      <a:r>
                        <a:rPr lang="en-US" baseline="0" dirty="0">
                          <a:latin typeface="Aaux Next Regular" panose="02000506000000020003" pitchFamily="50" charset="0"/>
                        </a:rPr>
                        <a:t> Investment Blvd</a:t>
                      </a:r>
                      <a:endParaRPr lang="en-US" dirty="0">
                        <a:latin typeface="Aaux Next Regular" panose="02000506000000020003" pitchFamily="50" charset="0"/>
                      </a:endParaRPr>
                    </a:p>
                  </a:txBody>
                  <a:tcPr/>
                </a:tc>
                <a:tc>
                  <a:txBody>
                    <a:bodyPr/>
                    <a:lstStyle/>
                    <a:p>
                      <a:pPr algn="ctr"/>
                      <a:r>
                        <a:rPr lang="en-US" dirty="0">
                          <a:latin typeface="Aaux Next Regular" panose="02000506000000020003" pitchFamily="50" charset="0"/>
                        </a:rPr>
                        <a:t>Office</a:t>
                      </a:r>
                    </a:p>
                  </a:txBody>
                  <a:tcPr/>
                </a:tc>
                <a:tc>
                  <a:txBody>
                    <a:bodyPr/>
                    <a:lstStyle/>
                    <a:p>
                      <a:pPr algn="ctr"/>
                      <a:r>
                        <a:rPr lang="en-US" dirty="0">
                          <a:latin typeface="Aaux Next Regular" panose="02000506000000020003" pitchFamily="50" charset="0"/>
                        </a:rPr>
                        <a:t>$3.4M / $194</a:t>
                      </a:r>
                    </a:p>
                  </a:txBody>
                  <a:tcPr/>
                </a:tc>
                <a:tc>
                  <a:txBody>
                    <a:bodyPr/>
                    <a:lstStyle/>
                    <a:p>
                      <a:pPr algn="ctr"/>
                      <a:r>
                        <a:rPr lang="en-US" dirty="0">
                          <a:latin typeface="Aaux Next Regular" panose="02000506000000020003" pitchFamily="50" charset="0"/>
                        </a:rPr>
                        <a:t>17,603</a:t>
                      </a:r>
                    </a:p>
                  </a:txBody>
                  <a:tcPr/>
                </a:tc>
                <a:extLst>
                  <a:ext uri="{0D108BD9-81ED-4DB2-BD59-A6C34878D82A}">
                    <a16:rowId xmlns:a16="http://schemas.microsoft.com/office/drawing/2014/main" val="4184450163"/>
                  </a:ext>
                </a:extLst>
              </a:tr>
              <a:tr h="370840">
                <a:tc>
                  <a:txBody>
                    <a:bodyPr/>
                    <a:lstStyle/>
                    <a:p>
                      <a:pPr algn="ctr"/>
                      <a:r>
                        <a:rPr lang="en-US" dirty="0">
                          <a:latin typeface="Aaux Next Regular" panose="02000506000000020003" pitchFamily="50" charset="0"/>
                        </a:rPr>
                        <a:t>4987 Golden Foothill</a:t>
                      </a:r>
                      <a:r>
                        <a:rPr lang="en-US" baseline="0" dirty="0">
                          <a:latin typeface="Aaux Next Regular" panose="02000506000000020003" pitchFamily="50" charset="0"/>
                        </a:rPr>
                        <a:t> Pkwy</a:t>
                      </a:r>
                      <a:endParaRPr lang="en-US" dirty="0">
                        <a:latin typeface="Aaux Next Regular" panose="02000506000000020003" pitchFamily="50" charset="0"/>
                      </a:endParaRPr>
                    </a:p>
                  </a:txBody>
                  <a:tcPr/>
                </a:tc>
                <a:tc>
                  <a:txBody>
                    <a:bodyPr/>
                    <a:lstStyle/>
                    <a:p>
                      <a:pPr algn="ctr"/>
                      <a:r>
                        <a:rPr lang="en-US" dirty="0">
                          <a:latin typeface="Aaux Next Regular" panose="02000506000000020003" pitchFamily="50" charset="0"/>
                        </a:rPr>
                        <a:t>Medical Office</a:t>
                      </a:r>
                    </a:p>
                  </a:txBody>
                  <a:tcPr/>
                </a:tc>
                <a:tc>
                  <a:txBody>
                    <a:bodyPr/>
                    <a:lstStyle/>
                    <a:p>
                      <a:pPr algn="ctr"/>
                      <a:r>
                        <a:rPr lang="en-US" dirty="0">
                          <a:latin typeface="Aaux Next Regular" panose="02000506000000020003" pitchFamily="50" charset="0"/>
                        </a:rPr>
                        <a:t>$2.4M / $300</a:t>
                      </a:r>
                    </a:p>
                  </a:txBody>
                  <a:tcPr/>
                </a:tc>
                <a:tc>
                  <a:txBody>
                    <a:bodyPr/>
                    <a:lstStyle/>
                    <a:p>
                      <a:pPr algn="ctr"/>
                      <a:r>
                        <a:rPr lang="en-US" dirty="0">
                          <a:latin typeface="Aaux Next Regular" panose="02000506000000020003" pitchFamily="50" charset="0"/>
                        </a:rPr>
                        <a:t>8,000</a:t>
                      </a:r>
                    </a:p>
                  </a:txBody>
                  <a:tcPr/>
                </a:tc>
                <a:extLst>
                  <a:ext uri="{0D108BD9-81ED-4DB2-BD59-A6C34878D82A}">
                    <a16:rowId xmlns:a16="http://schemas.microsoft.com/office/drawing/2014/main" val="3678530788"/>
                  </a:ext>
                </a:extLst>
              </a:tr>
              <a:tr h="370840">
                <a:tc>
                  <a:txBody>
                    <a:bodyPr/>
                    <a:lstStyle/>
                    <a:p>
                      <a:pPr algn="ctr"/>
                      <a:r>
                        <a:rPr lang="en-US" dirty="0">
                          <a:latin typeface="Aaux Next Regular" panose="02000506000000020003" pitchFamily="50" charset="0"/>
                        </a:rPr>
                        <a:t>4661 Golden Foothill Pkwy</a:t>
                      </a:r>
                    </a:p>
                  </a:txBody>
                  <a:tcPr/>
                </a:tc>
                <a:tc>
                  <a:txBody>
                    <a:bodyPr/>
                    <a:lstStyle/>
                    <a:p>
                      <a:pPr algn="ctr"/>
                      <a:r>
                        <a:rPr lang="en-US" dirty="0">
                          <a:latin typeface="Aaux Next Regular" panose="02000506000000020003" pitchFamily="50" charset="0"/>
                        </a:rPr>
                        <a:t>Flex Condos</a:t>
                      </a:r>
                    </a:p>
                  </a:txBody>
                  <a:tcPr/>
                </a:tc>
                <a:tc>
                  <a:txBody>
                    <a:bodyPr/>
                    <a:lstStyle/>
                    <a:p>
                      <a:pPr algn="ctr"/>
                      <a:r>
                        <a:rPr lang="en-US" dirty="0">
                          <a:latin typeface="Aaux Next Regular" panose="02000506000000020003" pitchFamily="50" charset="0"/>
                        </a:rPr>
                        <a:t>$1.76M / $150</a:t>
                      </a:r>
                    </a:p>
                  </a:txBody>
                  <a:tcPr/>
                </a:tc>
                <a:tc>
                  <a:txBody>
                    <a:bodyPr/>
                    <a:lstStyle/>
                    <a:p>
                      <a:pPr algn="ctr"/>
                      <a:r>
                        <a:rPr lang="en-US" dirty="0">
                          <a:latin typeface="Aaux Next Regular" panose="02000506000000020003" pitchFamily="50" charset="0"/>
                        </a:rPr>
                        <a:t>11,778</a:t>
                      </a:r>
                    </a:p>
                  </a:txBody>
                  <a:tcPr/>
                </a:tc>
                <a:extLst>
                  <a:ext uri="{0D108BD9-81ED-4DB2-BD59-A6C34878D82A}">
                    <a16:rowId xmlns:a16="http://schemas.microsoft.com/office/drawing/2014/main" val="2234263484"/>
                  </a:ext>
                </a:extLst>
              </a:tr>
            </a:tbl>
          </a:graphicData>
        </a:graphic>
      </p:graphicFrame>
    </p:spTree>
    <p:extLst>
      <p:ext uri="{BB962C8B-B14F-4D97-AF65-F5344CB8AC3E}">
        <p14:creationId xmlns:p14="http://schemas.microsoft.com/office/powerpoint/2010/main" val="223114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5463F36E-F2D1-4357-BE9A-A428AECE698F" descr="5463F36E-F2D1-4357-BE9A-A428AECE698F">
            <a:extLst>
              <a:ext uri="{FF2B5EF4-FFF2-40B4-BE49-F238E27FC236}">
                <a16:creationId xmlns:a16="http://schemas.microsoft.com/office/drawing/2014/main" id="{892B9AB4-14A4-413B-8493-EEC1F905066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835" b="9187"/>
          <a:stretch/>
        </p:blipFill>
        <p:spPr bwMode="auto">
          <a:xfrm>
            <a:off x="-1" y="-28"/>
            <a:ext cx="12192000" cy="6855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468" y="3320859"/>
            <a:ext cx="4666470" cy="2076333"/>
          </a:xfrm>
        </p:spPr>
        <p:txBody>
          <a:bodyPr vert="horz" lIns="91440" tIns="45720" rIns="91440" bIns="45720" rtlCol="0" anchor="t">
            <a:normAutofit/>
          </a:bodyPr>
          <a:lstStyle/>
          <a:p>
            <a:r>
              <a:rPr lang="en-US" sz="4800" kern="1200">
                <a:solidFill>
                  <a:schemeClr val="tx1"/>
                </a:solidFill>
                <a:latin typeface="+mj-lt"/>
                <a:ea typeface="+mj-ea"/>
                <a:cs typeface="+mj-cs"/>
              </a:rPr>
              <a:t>New Commercial Construction</a:t>
            </a:r>
          </a:p>
        </p:txBody>
      </p:sp>
      <p:pic>
        <p:nvPicPr>
          <p:cNvPr id="1027" name="F7D6E209-2936-4466-9656-D17E9BACCC8E" descr="F7D6E209-2936-4466-9656-D17E9BACCC8E">
            <a:extLst>
              <a:ext uri="{FF2B5EF4-FFF2-40B4-BE49-F238E27FC236}">
                <a16:creationId xmlns:a16="http://schemas.microsoft.com/office/drawing/2014/main" id="{3B91C70C-A923-4867-9736-7C73552D2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51" r="4439"/>
          <a:stretch/>
        </p:blipFill>
        <p:spPr bwMode="auto">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219483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New Commercial Construction</a:t>
            </a:r>
          </a:p>
        </p:txBody>
      </p:sp>
      <p:pic>
        <p:nvPicPr>
          <p:cNvPr id="3" name="Picture 2"/>
          <p:cNvPicPr>
            <a:picLocks noChangeAspect="1"/>
          </p:cNvPicPr>
          <p:nvPr/>
        </p:nvPicPr>
        <p:blipFill>
          <a:blip r:embed="rId3"/>
          <a:stretch>
            <a:fillRect/>
          </a:stretch>
        </p:blipFill>
        <p:spPr>
          <a:xfrm>
            <a:off x="1794710" y="1690689"/>
            <a:ext cx="8602579" cy="5167311"/>
          </a:xfrm>
          <a:prstGeom prst="rect">
            <a:avLst/>
          </a:prstGeom>
        </p:spPr>
      </p:pic>
      <p:pic>
        <p:nvPicPr>
          <p:cNvPr id="6" name="Picture 5"/>
          <p:cNvPicPr>
            <a:picLocks noChangeAspect="1"/>
          </p:cNvPicPr>
          <p:nvPr/>
        </p:nvPicPr>
        <p:blipFill>
          <a:blip r:embed="rId4"/>
          <a:stretch>
            <a:fillRect/>
          </a:stretch>
        </p:blipFill>
        <p:spPr>
          <a:xfrm>
            <a:off x="8446167" y="2079737"/>
            <a:ext cx="1040057" cy="302516"/>
          </a:xfrm>
          <a:prstGeom prst="rect">
            <a:avLst/>
          </a:prstGeom>
        </p:spPr>
      </p:pic>
      <p:sp>
        <p:nvSpPr>
          <p:cNvPr id="7" name="Line Callout 1 6"/>
          <p:cNvSpPr/>
          <p:nvPr/>
        </p:nvSpPr>
        <p:spPr>
          <a:xfrm>
            <a:off x="2550695" y="4908885"/>
            <a:ext cx="2069431" cy="806116"/>
          </a:xfrm>
          <a:prstGeom prst="borderCallout1">
            <a:avLst>
              <a:gd name="adj1" fmla="val 48380"/>
              <a:gd name="adj2" fmla="val 100641"/>
              <a:gd name="adj3" fmla="val 127315"/>
              <a:gd name="adj4" fmla="val 143077"/>
            </a:avLst>
          </a:prstGeom>
          <a:solidFill>
            <a:srgbClr val="6CBFE6"/>
          </a:solidFill>
          <a:ln>
            <a:solidFill>
              <a:srgbClr val="6CB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aux Next Regular" panose="02000506000000020003" pitchFamily="50" charset="0"/>
              </a:rPr>
              <a:t>75K SF </a:t>
            </a:r>
            <a:r>
              <a:rPr lang="en-US" sz="1600" b="1" u="sng" dirty="0" err="1">
                <a:latin typeface="Aaux Next Regular" panose="02000506000000020003" pitchFamily="50" charset="0"/>
              </a:rPr>
              <a:t>Aerometals</a:t>
            </a:r>
            <a:r>
              <a:rPr lang="en-US" sz="1600" b="1" u="sng" dirty="0">
                <a:latin typeface="Aaux Next Regular" panose="02000506000000020003" pitchFamily="50" charset="0"/>
              </a:rPr>
              <a:t> </a:t>
            </a:r>
            <a:r>
              <a:rPr lang="en-US" sz="1600" b="1" dirty="0">
                <a:latin typeface="Aaux Next Regular" panose="02000506000000020003" pitchFamily="50" charset="0"/>
              </a:rPr>
              <a:t>expansion, 2017 completion </a:t>
            </a:r>
          </a:p>
        </p:txBody>
      </p:sp>
      <p:sp>
        <p:nvSpPr>
          <p:cNvPr id="8" name="Line Callout 1 7"/>
          <p:cNvSpPr/>
          <p:nvPr/>
        </p:nvSpPr>
        <p:spPr>
          <a:xfrm>
            <a:off x="7323219" y="4812632"/>
            <a:ext cx="1856875" cy="1070809"/>
          </a:xfrm>
          <a:prstGeom prst="borderCallout1">
            <a:avLst>
              <a:gd name="adj1" fmla="val 46888"/>
              <a:gd name="adj2" fmla="val -684"/>
              <a:gd name="adj3" fmla="val 111886"/>
              <a:gd name="adj4" fmla="val -52287"/>
            </a:avLst>
          </a:prstGeom>
          <a:solidFill>
            <a:srgbClr val="6CBFE6"/>
          </a:solidFill>
          <a:ln>
            <a:solidFill>
              <a:srgbClr val="6CB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err="1">
                <a:latin typeface="Aaux Next Regular" panose="02000506000000020003" pitchFamily="50" charset="0"/>
              </a:rPr>
              <a:t>Cobabe</a:t>
            </a:r>
            <a:r>
              <a:rPr lang="en-US" sz="1600" b="1" u="sng" dirty="0">
                <a:latin typeface="Aaux Next Regular" panose="02000506000000020003" pitchFamily="50" charset="0"/>
              </a:rPr>
              <a:t> Plumbing </a:t>
            </a:r>
            <a:r>
              <a:rPr lang="en-US" sz="1600" b="1" dirty="0">
                <a:latin typeface="Aaux Next Regular" panose="02000506000000020003" pitchFamily="50" charset="0"/>
              </a:rPr>
              <a:t>28,601 SF flex + 6,000 SF office under construction </a:t>
            </a:r>
          </a:p>
        </p:txBody>
      </p:sp>
      <p:sp>
        <p:nvSpPr>
          <p:cNvPr id="9" name="Line Callout 1 8"/>
          <p:cNvSpPr/>
          <p:nvPr/>
        </p:nvSpPr>
        <p:spPr>
          <a:xfrm>
            <a:off x="3321718" y="4006516"/>
            <a:ext cx="2069431" cy="806116"/>
          </a:xfrm>
          <a:prstGeom prst="borderCallout1">
            <a:avLst>
              <a:gd name="adj1" fmla="val 48380"/>
              <a:gd name="adj2" fmla="val 100641"/>
              <a:gd name="adj3" fmla="val 113882"/>
              <a:gd name="adj4" fmla="val 143077"/>
            </a:avLst>
          </a:prstGeom>
          <a:solidFill>
            <a:srgbClr val="6CBFE6"/>
          </a:solidFill>
          <a:ln>
            <a:solidFill>
              <a:srgbClr val="6CB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err="1">
                <a:latin typeface="Aaux Next Regular" panose="02000506000000020003" pitchFamily="50" charset="0"/>
              </a:rPr>
              <a:t>Emed</a:t>
            </a:r>
            <a:r>
              <a:rPr lang="en-US" sz="1600" b="1" u="sng" dirty="0">
                <a:latin typeface="Aaux Next Regular" panose="02000506000000020003" pitchFamily="50" charset="0"/>
              </a:rPr>
              <a:t> Technologies </a:t>
            </a:r>
            <a:r>
              <a:rPr lang="en-US" sz="1600" b="1" dirty="0">
                <a:latin typeface="Aaux Next Regular" panose="02000506000000020003" pitchFamily="50" charset="0"/>
              </a:rPr>
              <a:t>30,000 SF office </a:t>
            </a:r>
          </a:p>
          <a:p>
            <a:pPr algn="ctr"/>
            <a:r>
              <a:rPr lang="en-US" sz="1600" b="1" dirty="0">
                <a:latin typeface="Aaux Next Regular" panose="02000506000000020003" pitchFamily="50" charset="0"/>
              </a:rPr>
              <a:t>Q4 2019 completion</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
        <p:nvSpPr>
          <p:cNvPr id="11" name="Line Callout 1 10"/>
          <p:cNvSpPr/>
          <p:nvPr/>
        </p:nvSpPr>
        <p:spPr>
          <a:xfrm>
            <a:off x="8037757" y="3495040"/>
            <a:ext cx="1856875" cy="878195"/>
          </a:xfrm>
          <a:prstGeom prst="borderCallout1">
            <a:avLst>
              <a:gd name="adj1" fmla="val 46888"/>
              <a:gd name="adj2" fmla="val -684"/>
              <a:gd name="adj3" fmla="val 271213"/>
              <a:gd name="adj4" fmla="val -123596"/>
            </a:avLst>
          </a:prstGeom>
          <a:solidFill>
            <a:srgbClr val="6CBFE6"/>
          </a:solidFill>
          <a:ln>
            <a:solidFill>
              <a:srgbClr val="6CB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Aaux Next Regular" panose="02000506000000020003" pitchFamily="50" charset="0"/>
              </a:rPr>
              <a:t>Sandstone Drive </a:t>
            </a:r>
            <a:r>
              <a:rPr lang="en-US" sz="1600" b="1" dirty="0">
                <a:latin typeface="Aaux Next Regular" panose="02000506000000020003" pitchFamily="50" charset="0"/>
              </a:rPr>
              <a:t>New school proposed</a:t>
            </a:r>
          </a:p>
        </p:txBody>
      </p:sp>
    </p:spTree>
    <p:extLst>
      <p:ext uri="{BB962C8B-B14F-4D97-AF65-F5344CB8AC3E}">
        <p14:creationId xmlns:p14="http://schemas.microsoft.com/office/powerpoint/2010/main" val="160123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Residential Development</a:t>
            </a:r>
          </a:p>
        </p:txBody>
      </p:sp>
      <p:pic>
        <p:nvPicPr>
          <p:cNvPr id="5" name="Content Placeholder 4"/>
          <p:cNvPicPr>
            <a:picLocks noGrp="1" noChangeAspect="1"/>
          </p:cNvPicPr>
          <p:nvPr>
            <p:ph idx="1"/>
          </p:nvPr>
        </p:nvPicPr>
        <p:blipFill>
          <a:blip r:embed="rId3"/>
          <a:stretch>
            <a:fillRect/>
          </a:stretch>
        </p:blipFill>
        <p:spPr>
          <a:xfrm>
            <a:off x="1823720" y="1690689"/>
            <a:ext cx="8544559" cy="51673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5113" y="3104468"/>
            <a:ext cx="1226970" cy="692273"/>
          </a:xfrm>
          <a:prstGeom prst="rect">
            <a:avLst/>
          </a:prstGeom>
        </p:spPr>
      </p:pic>
      <p:cxnSp>
        <p:nvCxnSpPr>
          <p:cNvPr id="11" name="Straight Arrow Connector 10"/>
          <p:cNvCxnSpPr>
            <a:stCxn id="9" idx="1"/>
          </p:cNvCxnSpPr>
          <p:nvPr/>
        </p:nvCxnSpPr>
        <p:spPr>
          <a:xfrm flipH="1">
            <a:off x="7996335" y="3450605"/>
            <a:ext cx="588778" cy="7108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9209" t="16268" r="39857" b="59515"/>
          <a:stretch/>
        </p:blipFill>
        <p:spPr>
          <a:xfrm>
            <a:off x="3847649" y="5210521"/>
            <a:ext cx="1167064" cy="757142"/>
          </a:xfrm>
          <a:prstGeom prst="rect">
            <a:avLst/>
          </a:prstGeom>
        </p:spPr>
      </p:pic>
      <p:sp>
        <p:nvSpPr>
          <p:cNvPr id="14" name="TextBox 13"/>
          <p:cNvSpPr txBox="1"/>
          <p:nvPr/>
        </p:nvSpPr>
        <p:spPr>
          <a:xfrm>
            <a:off x="8585113" y="3796741"/>
            <a:ext cx="1251284" cy="523220"/>
          </a:xfrm>
          <a:prstGeom prst="rect">
            <a:avLst/>
          </a:prstGeom>
          <a:solidFill>
            <a:schemeClr val="bg2"/>
          </a:solidFill>
        </p:spPr>
        <p:txBody>
          <a:bodyPr wrap="square" rtlCol="0">
            <a:spAutoFit/>
          </a:bodyPr>
          <a:lstStyle/>
          <a:p>
            <a:pPr algn="ctr"/>
            <a:r>
              <a:rPr lang="en-US" sz="1400" dirty="0">
                <a:latin typeface="Aaux Next Regular" panose="02000506000000020003" pitchFamily="50" charset="0"/>
              </a:rPr>
              <a:t>Town Center Apartments </a:t>
            </a:r>
          </a:p>
        </p:txBody>
      </p:sp>
    </p:spTree>
    <p:extLst>
      <p:ext uri="{BB962C8B-B14F-4D97-AF65-F5344CB8AC3E}">
        <p14:creationId xmlns:p14="http://schemas.microsoft.com/office/powerpoint/2010/main" val="153633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Cannabis – Sacramento Rent Impact </a:t>
            </a:r>
          </a:p>
        </p:txBody>
      </p:sp>
      <p:pic>
        <p:nvPicPr>
          <p:cNvPr id="6" name="Picture 5"/>
          <p:cNvPicPr>
            <a:picLocks noChangeAspect="1"/>
          </p:cNvPicPr>
          <p:nvPr/>
        </p:nvPicPr>
        <p:blipFill>
          <a:blip r:embed="rId3"/>
          <a:stretch>
            <a:fillRect/>
          </a:stretch>
        </p:blipFill>
        <p:spPr>
          <a:xfrm>
            <a:off x="2018522" y="2091180"/>
            <a:ext cx="8154955" cy="43749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198960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Cannabis – Sacramento Sales Impact </a:t>
            </a:r>
          </a:p>
        </p:txBody>
      </p:sp>
      <p:pic>
        <p:nvPicPr>
          <p:cNvPr id="3" name="Picture 2"/>
          <p:cNvPicPr>
            <a:picLocks noChangeAspect="1"/>
          </p:cNvPicPr>
          <p:nvPr/>
        </p:nvPicPr>
        <p:blipFill>
          <a:blip r:embed="rId3"/>
          <a:stretch>
            <a:fillRect/>
          </a:stretch>
        </p:blipFill>
        <p:spPr>
          <a:xfrm>
            <a:off x="1929881" y="1984642"/>
            <a:ext cx="8332237" cy="43974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
        <p:nvSpPr>
          <p:cNvPr id="4" name="TextBox 3"/>
          <p:cNvSpPr txBox="1"/>
          <p:nvPr/>
        </p:nvSpPr>
        <p:spPr>
          <a:xfrm>
            <a:off x="7894320" y="2560320"/>
            <a:ext cx="1178560" cy="646331"/>
          </a:xfrm>
          <a:prstGeom prst="rect">
            <a:avLst/>
          </a:prstGeom>
          <a:noFill/>
        </p:spPr>
        <p:txBody>
          <a:bodyPr wrap="square" rtlCol="0">
            <a:spAutoFit/>
          </a:bodyPr>
          <a:lstStyle/>
          <a:p>
            <a:pPr algn="ctr"/>
            <a:r>
              <a:rPr lang="en-US" sz="1200" i="1" dirty="0">
                <a:latin typeface="Aaux Next Regular" panose="02000506000000020003" pitchFamily="50" charset="0"/>
              </a:rPr>
              <a:t>+40% </a:t>
            </a:r>
          </a:p>
          <a:p>
            <a:pPr algn="ctr"/>
            <a:r>
              <a:rPr lang="en-US" sz="1200" i="1" dirty="0">
                <a:latin typeface="Aaux Next Regular" panose="02000506000000020003" pitchFamily="50" charset="0"/>
              </a:rPr>
              <a:t>Q1 2018 vs. Q3 2019 </a:t>
            </a:r>
          </a:p>
        </p:txBody>
      </p:sp>
    </p:spTree>
    <p:extLst>
      <p:ext uri="{BB962C8B-B14F-4D97-AF65-F5344CB8AC3E}">
        <p14:creationId xmlns:p14="http://schemas.microsoft.com/office/powerpoint/2010/main" val="32622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Cannabis Coming to El Dorado County  </a:t>
            </a:r>
          </a:p>
        </p:txBody>
      </p:sp>
      <p:cxnSp>
        <p:nvCxnSpPr>
          <p:cNvPr id="4" name="Straight Connector 3"/>
          <p:cNvCxnSpPr/>
          <p:nvPr/>
        </p:nvCxnSpPr>
        <p:spPr>
          <a:xfrm flipV="1">
            <a:off x="653143" y="5383763"/>
            <a:ext cx="10627567" cy="27992"/>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 name="Line Callout 2 6"/>
          <p:cNvSpPr/>
          <p:nvPr/>
        </p:nvSpPr>
        <p:spPr>
          <a:xfrm>
            <a:off x="1735493" y="3601616"/>
            <a:ext cx="2453951" cy="1446246"/>
          </a:xfrm>
          <a:prstGeom prst="borderCallout2">
            <a:avLst>
              <a:gd name="adj1" fmla="val 56165"/>
              <a:gd name="adj2" fmla="val 1553"/>
              <a:gd name="adj3" fmla="val 56165"/>
              <a:gd name="adj4" fmla="val -16667"/>
              <a:gd name="adj5" fmla="val 120663"/>
              <a:gd name="adj6" fmla="val -4020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latin typeface="Aaux Next Black" panose="02000000000000000000" pitchFamily="50" charset="0"/>
              </a:rPr>
              <a:t>December 2016</a:t>
            </a:r>
            <a:r>
              <a:rPr lang="en-US" sz="2000" dirty="0">
                <a:latin typeface="Aaux Next Black" panose="02000000000000000000" pitchFamily="50" charset="0"/>
              </a:rPr>
              <a:t>: </a:t>
            </a:r>
            <a:r>
              <a:rPr lang="en-US" dirty="0">
                <a:latin typeface="Aaux Next Regular" panose="02000506000000020003" pitchFamily="50" charset="0"/>
              </a:rPr>
              <a:t>Statewide Measure (Prop 64) Passes, Lost by 123 Votes in El Dorado County </a:t>
            </a:r>
          </a:p>
        </p:txBody>
      </p:sp>
      <p:sp>
        <p:nvSpPr>
          <p:cNvPr id="8" name="Line Callout 2 7"/>
          <p:cNvSpPr/>
          <p:nvPr/>
        </p:nvSpPr>
        <p:spPr>
          <a:xfrm>
            <a:off x="4627982" y="2799184"/>
            <a:ext cx="2024745" cy="1730829"/>
          </a:xfrm>
          <a:prstGeom prst="borderCallout2">
            <a:avLst>
              <a:gd name="adj1" fmla="val 102423"/>
              <a:gd name="adj2" fmla="val 52503"/>
              <a:gd name="adj3" fmla="val 133036"/>
              <a:gd name="adj4" fmla="val 52535"/>
              <a:gd name="adj5" fmla="val 144344"/>
              <a:gd name="adj6" fmla="val 52572"/>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latin typeface="Aaux Next Black" panose="02000000000000000000" pitchFamily="50" charset="0"/>
              </a:rPr>
              <a:t>November 2018:</a:t>
            </a:r>
            <a:r>
              <a:rPr lang="en-US" sz="2000" dirty="0">
                <a:latin typeface="Aaux Next Black" panose="02000000000000000000" pitchFamily="50" charset="0"/>
              </a:rPr>
              <a:t> </a:t>
            </a:r>
          </a:p>
          <a:p>
            <a:pPr algn="ctr"/>
            <a:r>
              <a:rPr lang="en-US" dirty="0">
                <a:latin typeface="Aaux Next Regular" panose="02000506000000020003" pitchFamily="50" charset="0"/>
              </a:rPr>
              <a:t>El Dorado County voters legalize cultivation and sale of commercial marijuana</a:t>
            </a:r>
          </a:p>
        </p:txBody>
      </p:sp>
      <p:sp>
        <p:nvSpPr>
          <p:cNvPr id="9" name="Line Callout 2 8"/>
          <p:cNvSpPr/>
          <p:nvPr/>
        </p:nvSpPr>
        <p:spPr>
          <a:xfrm>
            <a:off x="6932645" y="2544438"/>
            <a:ext cx="2258008" cy="1817623"/>
          </a:xfrm>
          <a:prstGeom prst="borderCallout2">
            <a:avLst>
              <a:gd name="adj1" fmla="val 102423"/>
              <a:gd name="adj2" fmla="val 52503"/>
              <a:gd name="adj3" fmla="val 133036"/>
              <a:gd name="adj4" fmla="val 52535"/>
              <a:gd name="adj5" fmla="val 152557"/>
              <a:gd name="adj6" fmla="val 52572"/>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latin typeface="Aaux Next Black" panose="02000000000000000000" pitchFamily="50" charset="0"/>
              </a:rPr>
              <a:t>September 2019:</a:t>
            </a:r>
            <a:r>
              <a:rPr lang="en-US" sz="2000" dirty="0">
                <a:latin typeface="Aaux Next Black" panose="02000000000000000000" pitchFamily="50" charset="0"/>
              </a:rPr>
              <a:t> </a:t>
            </a:r>
          </a:p>
          <a:p>
            <a:pPr algn="ctr"/>
            <a:r>
              <a:rPr lang="en-US" dirty="0">
                <a:latin typeface="Aaux Next Regular" panose="02000506000000020003" pitchFamily="50" charset="0"/>
              </a:rPr>
              <a:t>El Dorado County Board of Supervisors finalizes tax structure for commercial cannabis</a:t>
            </a:r>
          </a:p>
        </p:txBody>
      </p:sp>
      <p:sp>
        <p:nvSpPr>
          <p:cNvPr id="10" name="Line Callout 2 9"/>
          <p:cNvSpPr/>
          <p:nvPr/>
        </p:nvSpPr>
        <p:spPr>
          <a:xfrm>
            <a:off x="9538997" y="2345676"/>
            <a:ext cx="2258008" cy="1817623"/>
          </a:xfrm>
          <a:prstGeom prst="borderCallout2">
            <a:avLst>
              <a:gd name="adj1" fmla="val 102423"/>
              <a:gd name="adj2" fmla="val 52503"/>
              <a:gd name="adj3" fmla="val 133036"/>
              <a:gd name="adj4" fmla="val 52535"/>
              <a:gd name="adj5" fmla="val 161284"/>
              <a:gd name="adj6" fmla="val 52572"/>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latin typeface="Aaux Next Black" panose="02000000000000000000" pitchFamily="50" charset="0"/>
              </a:rPr>
              <a:t>TODAY:</a:t>
            </a:r>
            <a:endParaRPr lang="en-US" sz="2000" dirty="0">
              <a:latin typeface="Aaux Next Black" panose="02000000000000000000" pitchFamily="50" charset="0"/>
            </a:endParaRPr>
          </a:p>
          <a:p>
            <a:pPr algn="ctr"/>
            <a:r>
              <a:rPr lang="en-US" dirty="0">
                <a:latin typeface="Aaux Next Regular" panose="02000506000000020003" pitchFamily="50" charset="0"/>
              </a:rPr>
              <a:t>El Dorado County accepting permits for retail, delivery, distribution, and cultivation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223721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a:solidFill>
                  <a:schemeClr val="bg1"/>
                </a:solidFill>
                <a:latin typeface="Aaux Next Bold" panose="02000506000000020004" pitchFamily="50" charset="0"/>
              </a:rPr>
              <a:t>Colliers EDH Market Summary</a:t>
            </a:r>
            <a:endParaRPr lang="en-US" dirty="0">
              <a:solidFill>
                <a:schemeClr val="bg1"/>
              </a:solidFill>
              <a:latin typeface="Aaux Next Bold" panose="02000506000000020004" pitchFamily="50" charset="0"/>
            </a:endParaRPr>
          </a:p>
        </p:txBody>
      </p:sp>
      <p:sp>
        <p:nvSpPr>
          <p:cNvPr id="3" name="Content Placeholder 2"/>
          <p:cNvSpPr>
            <a:spLocks noGrp="1"/>
          </p:cNvSpPr>
          <p:nvPr>
            <p:ph idx="1"/>
          </p:nvPr>
        </p:nvSpPr>
        <p:spPr>
          <a:xfrm>
            <a:off x="58720" y="2233862"/>
            <a:ext cx="11625279" cy="3792206"/>
          </a:xfrm>
        </p:spPr>
        <p:txBody>
          <a:bodyPr>
            <a:normAutofit/>
          </a:bodyPr>
          <a:lstStyle/>
          <a:p>
            <a:r>
              <a:rPr lang="en-US" dirty="0">
                <a:latin typeface="Aaux Next Regular" panose="02000506000000020003" pitchFamily="50" charset="0"/>
              </a:rPr>
              <a:t>Vacancy Rates Dropping </a:t>
            </a:r>
          </a:p>
          <a:p>
            <a:r>
              <a:rPr lang="en-US" dirty="0">
                <a:latin typeface="Aaux Next Regular" panose="02000506000000020003" pitchFamily="50" charset="0"/>
              </a:rPr>
              <a:t>Rents on the Rise </a:t>
            </a:r>
          </a:p>
          <a:p>
            <a:r>
              <a:rPr lang="en-US" dirty="0">
                <a:latin typeface="Aaux Next Regular" panose="02000506000000020003" pitchFamily="50" charset="0"/>
              </a:rPr>
              <a:t>New Construction – Owner Users</a:t>
            </a:r>
          </a:p>
          <a:p>
            <a:r>
              <a:rPr lang="en-US" dirty="0">
                <a:latin typeface="Aaux Next Regular" panose="02000506000000020003" pitchFamily="50" charset="0"/>
              </a:rPr>
              <a:t>Look for Residential and Cannabis to further tighten the market.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
        <p:nvSpPr>
          <p:cNvPr id="4" name="Arrow: Down 3">
            <a:extLst>
              <a:ext uri="{FF2B5EF4-FFF2-40B4-BE49-F238E27FC236}">
                <a16:creationId xmlns:a16="http://schemas.microsoft.com/office/drawing/2014/main" id="{763C713D-3490-439D-AFC8-130D436D750A}"/>
              </a:ext>
            </a:extLst>
          </p:cNvPr>
          <p:cNvSpPr/>
          <p:nvPr/>
        </p:nvSpPr>
        <p:spPr>
          <a:xfrm>
            <a:off x="4119513" y="2337847"/>
            <a:ext cx="273378" cy="30165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1722B3AD-73B8-4E49-835C-0012AA72B3D6}"/>
              </a:ext>
            </a:extLst>
          </p:cNvPr>
          <p:cNvSpPr/>
          <p:nvPr/>
        </p:nvSpPr>
        <p:spPr>
          <a:xfrm>
            <a:off x="3136307" y="2825294"/>
            <a:ext cx="247828" cy="27682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33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Colliers Market Share in El Dorado Hills</a:t>
            </a:r>
          </a:p>
        </p:txBody>
      </p:sp>
      <p:pic>
        <p:nvPicPr>
          <p:cNvPr id="4" name="Picture 3"/>
          <p:cNvPicPr>
            <a:picLocks noChangeAspect="1"/>
          </p:cNvPicPr>
          <p:nvPr/>
        </p:nvPicPr>
        <p:blipFill>
          <a:blip r:embed="rId3"/>
          <a:stretch>
            <a:fillRect/>
          </a:stretch>
        </p:blipFill>
        <p:spPr>
          <a:xfrm>
            <a:off x="1959219" y="1690688"/>
            <a:ext cx="8273562" cy="51673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414166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Q &amp; A</a:t>
            </a:r>
          </a:p>
        </p:txBody>
      </p:sp>
      <p:sp>
        <p:nvSpPr>
          <p:cNvPr id="4" name="TextBox 3"/>
          <p:cNvSpPr txBox="1"/>
          <p:nvPr/>
        </p:nvSpPr>
        <p:spPr>
          <a:xfrm>
            <a:off x="4175449" y="3191069"/>
            <a:ext cx="3841102" cy="584775"/>
          </a:xfrm>
          <a:prstGeom prst="rect">
            <a:avLst/>
          </a:prstGeom>
          <a:noFill/>
        </p:spPr>
        <p:txBody>
          <a:bodyPr wrap="square" rtlCol="0">
            <a:spAutoFit/>
          </a:bodyPr>
          <a:lstStyle/>
          <a:p>
            <a:pPr algn="ctr"/>
            <a:r>
              <a:rPr lang="en-US" sz="3200" dirty="0">
                <a:latin typeface="Aaux Next Black" panose="02000000000000000000" pitchFamily="50" charset="0"/>
              </a:rPr>
              <a:t>ANY QUESTIONS? </a:t>
            </a:r>
          </a:p>
        </p:txBody>
      </p:sp>
    </p:spTree>
    <p:extLst>
      <p:ext uri="{BB962C8B-B14F-4D97-AF65-F5344CB8AC3E}">
        <p14:creationId xmlns:p14="http://schemas.microsoft.com/office/powerpoint/2010/main" val="364705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b="1" dirty="0">
                <a:solidFill>
                  <a:schemeClr val="bg1"/>
                </a:solidFill>
                <a:latin typeface="Aaux Next Bold" panose="02000506000000020004" pitchFamily="50" charset="0"/>
              </a:rPr>
              <a:t>Agenda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
        <p:nvSpPr>
          <p:cNvPr id="4" name="Content Placeholder 3">
            <a:extLst>
              <a:ext uri="{FF2B5EF4-FFF2-40B4-BE49-F238E27FC236}">
                <a16:creationId xmlns:a16="http://schemas.microsoft.com/office/drawing/2014/main" id="{3EFD6E6F-53EE-4708-BDA2-41346835DA18}"/>
              </a:ext>
            </a:extLst>
          </p:cNvPr>
          <p:cNvSpPr>
            <a:spLocks noGrp="1"/>
          </p:cNvSpPr>
          <p:nvPr>
            <p:ph idx="1"/>
          </p:nvPr>
        </p:nvSpPr>
        <p:spPr/>
        <p:txBody>
          <a:bodyPr>
            <a:normAutofit lnSpcReduction="10000"/>
          </a:bodyPr>
          <a:lstStyle/>
          <a:p>
            <a:r>
              <a:rPr lang="en-US" dirty="0"/>
              <a:t>EDH Overview</a:t>
            </a:r>
          </a:p>
          <a:p>
            <a:pPr lvl="1"/>
            <a:r>
              <a:rPr lang="en-US" dirty="0"/>
              <a:t>Office Market Overview</a:t>
            </a:r>
          </a:p>
          <a:p>
            <a:pPr lvl="1"/>
            <a:r>
              <a:rPr lang="en-US" dirty="0"/>
              <a:t>Office Market Rents</a:t>
            </a:r>
          </a:p>
          <a:p>
            <a:pPr lvl="1"/>
            <a:r>
              <a:rPr lang="en-US" dirty="0"/>
              <a:t>Industrial &amp; Flex Market Fundamentals</a:t>
            </a:r>
          </a:p>
          <a:p>
            <a:r>
              <a:rPr lang="en-US" dirty="0"/>
              <a:t>Office &amp; Flex Comps</a:t>
            </a:r>
          </a:p>
          <a:p>
            <a:r>
              <a:rPr lang="en-US" dirty="0"/>
              <a:t>Recent Sales</a:t>
            </a:r>
          </a:p>
          <a:p>
            <a:r>
              <a:rPr lang="en-US" dirty="0"/>
              <a:t>New Construction</a:t>
            </a:r>
          </a:p>
          <a:p>
            <a:r>
              <a:rPr lang="en-US" dirty="0"/>
              <a:t>Residential Projects</a:t>
            </a:r>
          </a:p>
          <a:p>
            <a:r>
              <a:rPr lang="en-US" dirty="0"/>
              <a:t>Marijuana</a:t>
            </a:r>
          </a:p>
          <a:p>
            <a:r>
              <a:rPr lang="en-US" dirty="0"/>
              <a:t>Conclusion/C&amp;A</a:t>
            </a:r>
          </a:p>
          <a:p>
            <a:endParaRPr lang="en-US" dirty="0"/>
          </a:p>
        </p:txBody>
      </p:sp>
    </p:spTree>
    <p:extLst>
      <p:ext uri="{BB962C8B-B14F-4D97-AF65-F5344CB8AC3E}">
        <p14:creationId xmlns:p14="http://schemas.microsoft.com/office/powerpoint/2010/main" val="412721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E0DA1-A448-4DC5-B126-75A6357109F0}"/>
              </a:ext>
            </a:extLst>
          </p:cNvPr>
          <p:cNvPicPr>
            <a:picLocks noChangeAspect="1"/>
          </p:cNvPicPr>
          <p:nvPr/>
        </p:nvPicPr>
        <p:blipFill rotWithShape="1">
          <a:blip r:embed="rId3"/>
          <a:srcRect t="3584" b="11829"/>
          <a:stretch/>
        </p:blipFill>
        <p:spPr>
          <a:xfrm>
            <a:off x="20" y="10"/>
            <a:ext cx="12191980" cy="6857990"/>
          </a:xfrm>
          <a:prstGeom prst="rect">
            <a:avLst/>
          </a:prstGeom>
        </p:spPr>
      </p:pic>
    </p:spTree>
    <p:extLst>
      <p:ext uri="{BB962C8B-B14F-4D97-AF65-F5344CB8AC3E}">
        <p14:creationId xmlns:p14="http://schemas.microsoft.com/office/powerpoint/2010/main" val="282168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b="1" dirty="0">
                <a:solidFill>
                  <a:schemeClr val="bg1"/>
                </a:solidFill>
                <a:latin typeface="Aaux Next Bold" panose="02000506000000020004" pitchFamily="50" charset="0"/>
              </a:rPr>
              <a:t>Office Market Fundamentals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33945232"/>
              </p:ext>
            </p:extLst>
          </p:nvPr>
        </p:nvGraphicFramePr>
        <p:xfrm>
          <a:off x="1060784" y="1861719"/>
          <a:ext cx="10070431"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337672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b="1" dirty="0">
                <a:solidFill>
                  <a:schemeClr val="bg1"/>
                </a:solidFill>
                <a:latin typeface="Aaux Next Bold" panose="02000506000000020004" pitchFamily="50" charset="0"/>
              </a:rPr>
              <a:t>Office Market Rents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519374779"/>
              </p:ext>
            </p:extLst>
          </p:nvPr>
        </p:nvGraphicFramePr>
        <p:xfrm>
          <a:off x="1169068" y="1819109"/>
          <a:ext cx="9853863"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962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Industrial/Flex Market Fundamentals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2785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spTree>
    <p:extLst>
      <p:ext uri="{BB962C8B-B14F-4D97-AF65-F5344CB8AC3E}">
        <p14:creationId xmlns:p14="http://schemas.microsoft.com/office/powerpoint/2010/main" val="35564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Recent Office Lease Comps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17824763"/>
              </p:ext>
            </p:extLst>
          </p:nvPr>
        </p:nvGraphicFramePr>
        <p:xfrm>
          <a:off x="0" y="1763159"/>
          <a:ext cx="12095747" cy="4820374"/>
        </p:xfrm>
        <a:graphic>
          <a:graphicData uri="http://schemas.openxmlformats.org/drawingml/2006/table">
            <a:tbl>
              <a:tblPr firstRow="1" bandRow="1">
                <a:tableStyleId>{5C22544A-7EE6-4342-B048-85BDC9FD1C3A}</a:tableStyleId>
              </a:tblPr>
              <a:tblGrid>
                <a:gridCol w="1832268">
                  <a:extLst>
                    <a:ext uri="{9D8B030D-6E8A-4147-A177-3AD203B41FA5}">
                      <a16:colId xmlns:a16="http://schemas.microsoft.com/office/drawing/2014/main" val="994316109"/>
                    </a:ext>
                  </a:extLst>
                </a:gridCol>
                <a:gridCol w="1390116">
                  <a:extLst>
                    <a:ext uri="{9D8B030D-6E8A-4147-A177-3AD203B41FA5}">
                      <a16:colId xmlns:a16="http://schemas.microsoft.com/office/drawing/2014/main" val="449600459"/>
                    </a:ext>
                  </a:extLst>
                </a:gridCol>
                <a:gridCol w="935531">
                  <a:extLst>
                    <a:ext uri="{9D8B030D-6E8A-4147-A177-3AD203B41FA5}">
                      <a16:colId xmlns:a16="http://schemas.microsoft.com/office/drawing/2014/main" val="3794608204"/>
                    </a:ext>
                  </a:extLst>
                </a:gridCol>
                <a:gridCol w="1374946">
                  <a:extLst>
                    <a:ext uri="{9D8B030D-6E8A-4147-A177-3AD203B41FA5}">
                      <a16:colId xmlns:a16="http://schemas.microsoft.com/office/drawing/2014/main" val="1872336082"/>
                    </a:ext>
                  </a:extLst>
                </a:gridCol>
                <a:gridCol w="2353000">
                  <a:extLst>
                    <a:ext uri="{9D8B030D-6E8A-4147-A177-3AD203B41FA5}">
                      <a16:colId xmlns:a16="http://schemas.microsoft.com/office/drawing/2014/main" val="1800939010"/>
                    </a:ext>
                  </a:extLst>
                </a:gridCol>
                <a:gridCol w="1545044">
                  <a:extLst>
                    <a:ext uri="{9D8B030D-6E8A-4147-A177-3AD203B41FA5}">
                      <a16:colId xmlns:a16="http://schemas.microsoft.com/office/drawing/2014/main" val="751367938"/>
                    </a:ext>
                  </a:extLst>
                </a:gridCol>
                <a:gridCol w="2664842">
                  <a:extLst>
                    <a:ext uri="{9D8B030D-6E8A-4147-A177-3AD203B41FA5}">
                      <a16:colId xmlns:a16="http://schemas.microsoft.com/office/drawing/2014/main" val="397960819"/>
                    </a:ext>
                  </a:extLst>
                </a:gridCol>
              </a:tblGrid>
              <a:tr h="637407">
                <a:tc>
                  <a:txBody>
                    <a:bodyPr/>
                    <a:lstStyle/>
                    <a:p>
                      <a:pPr algn="ctr"/>
                      <a:r>
                        <a:rPr lang="en-US" sz="2000" dirty="0">
                          <a:latin typeface="Aaux Next Regular" panose="02000506000000020003" pitchFamily="50" charset="0"/>
                        </a:rPr>
                        <a:t>Tenant</a:t>
                      </a:r>
                    </a:p>
                  </a:txBody>
                  <a:tcPr/>
                </a:tc>
                <a:tc>
                  <a:txBody>
                    <a:bodyPr/>
                    <a:lstStyle/>
                    <a:p>
                      <a:pPr algn="ctr"/>
                      <a:r>
                        <a:rPr lang="en-US" sz="2000" dirty="0">
                          <a:latin typeface="Aaux Next Regular" panose="02000506000000020003" pitchFamily="50" charset="0"/>
                        </a:rPr>
                        <a:t>Property</a:t>
                      </a:r>
                    </a:p>
                  </a:txBody>
                  <a:tcPr/>
                </a:tc>
                <a:tc>
                  <a:txBody>
                    <a:bodyPr/>
                    <a:lstStyle/>
                    <a:p>
                      <a:pPr algn="ctr"/>
                      <a:r>
                        <a:rPr lang="en-US" sz="2000" dirty="0">
                          <a:latin typeface="Aaux Next Regular" panose="02000506000000020003" pitchFamily="50" charset="0"/>
                        </a:rPr>
                        <a:t>SF</a:t>
                      </a:r>
                    </a:p>
                  </a:txBody>
                  <a:tcPr/>
                </a:tc>
                <a:tc>
                  <a:txBody>
                    <a:bodyPr/>
                    <a:lstStyle/>
                    <a:p>
                      <a:pPr algn="ctr"/>
                      <a:r>
                        <a:rPr lang="en-US" sz="2000" dirty="0">
                          <a:latin typeface="Aaux Next Regular" panose="02000506000000020003" pitchFamily="50" charset="0"/>
                        </a:rPr>
                        <a:t>Sign</a:t>
                      </a:r>
                      <a:r>
                        <a:rPr lang="en-US" sz="2000" baseline="0" dirty="0">
                          <a:latin typeface="Aaux Next Regular" panose="02000506000000020003" pitchFamily="50" charset="0"/>
                        </a:rPr>
                        <a:t> Date</a:t>
                      </a:r>
                      <a:endParaRPr lang="en-US" sz="2000" dirty="0">
                        <a:latin typeface="Aaux Next Regular" panose="02000506000000020003" pitchFamily="50" charset="0"/>
                      </a:endParaRPr>
                    </a:p>
                  </a:txBody>
                  <a:tcPr/>
                </a:tc>
                <a:tc>
                  <a:txBody>
                    <a:bodyPr/>
                    <a:lstStyle/>
                    <a:p>
                      <a:pPr algn="ctr"/>
                      <a:r>
                        <a:rPr lang="en-US" sz="2000" dirty="0">
                          <a:latin typeface="Aaux Next Regular" panose="02000506000000020003" pitchFamily="50" charset="0"/>
                        </a:rPr>
                        <a:t>Commencement</a:t>
                      </a:r>
                    </a:p>
                  </a:txBody>
                  <a:tcPr/>
                </a:tc>
                <a:tc>
                  <a:txBody>
                    <a:bodyPr/>
                    <a:lstStyle/>
                    <a:p>
                      <a:pPr algn="ctr"/>
                      <a:r>
                        <a:rPr lang="en-US" sz="2000" dirty="0">
                          <a:latin typeface="Aaux Next Regular" panose="02000506000000020003" pitchFamily="50" charset="0"/>
                        </a:rPr>
                        <a:t>Expiration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aux Next Regular" panose="02000506000000020003" pitchFamily="50" charset="0"/>
                        </a:rPr>
                        <a:t>Lease Terms</a:t>
                      </a:r>
                    </a:p>
                    <a:p>
                      <a:pPr algn="ctr"/>
                      <a:endParaRPr lang="en-US" sz="2000" dirty="0">
                        <a:latin typeface="Aaux Next Regular" panose="02000506000000020003" pitchFamily="50" charset="0"/>
                      </a:endParaRPr>
                    </a:p>
                  </a:txBody>
                  <a:tcPr/>
                </a:tc>
                <a:extLst>
                  <a:ext uri="{0D108BD9-81ED-4DB2-BD59-A6C34878D82A}">
                    <a16:rowId xmlns:a16="http://schemas.microsoft.com/office/drawing/2014/main" val="896541923"/>
                  </a:ext>
                </a:extLst>
              </a:tr>
              <a:tr h="550670">
                <a:tc>
                  <a:txBody>
                    <a:bodyPr/>
                    <a:lstStyle/>
                    <a:p>
                      <a:pPr algn="ctr"/>
                      <a:r>
                        <a:rPr lang="en-US" sz="1600" dirty="0" err="1">
                          <a:solidFill>
                            <a:schemeClr val="tx1"/>
                          </a:solidFill>
                          <a:latin typeface="Aaux Next Regular" panose="02000506000000020003" pitchFamily="50" charset="0"/>
                        </a:rPr>
                        <a:t>SlideBelts</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5272 RJM</a:t>
                      </a:r>
                    </a:p>
                  </a:txBody>
                  <a:tcPr anchor="ctr"/>
                </a:tc>
                <a:tc>
                  <a:txBody>
                    <a:bodyPr/>
                    <a:lstStyle/>
                    <a:p>
                      <a:pPr algn="ctr"/>
                      <a:r>
                        <a:rPr lang="en-US" sz="1600" dirty="0">
                          <a:solidFill>
                            <a:schemeClr val="tx1"/>
                          </a:solidFill>
                          <a:latin typeface="Aaux Next Regular" panose="02000506000000020003" pitchFamily="50" charset="0"/>
                        </a:rPr>
                        <a:t>58,000</a:t>
                      </a:r>
                    </a:p>
                  </a:txBody>
                  <a:tcPr anchor="ctr"/>
                </a:tc>
                <a:tc>
                  <a:txBody>
                    <a:bodyPr/>
                    <a:lstStyle/>
                    <a:p>
                      <a:pPr algn="ctr"/>
                      <a:r>
                        <a:rPr lang="en-US" sz="1600" dirty="0">
                          <a:solidFill>
                            <a:schemeClr val="tx1"/>
                          </a:solidFill>
                          <a:latin typeface="Aaux Next Regular" panose="02000506000000020003" pitchFamily="50" charset="0"/>
                        </a:rPr>
                        <a:t>May 2018</a:t>
                      </a:r>
                    </a:p>
                  </a:txBody>
                  <a:tcPr anchor="ctr"/>
                </a:tc>
                <a:tc>
                  <a:txBody>
                    <a:bodyPr/>
                    <a:lstStyle/>
                    <a:p>
                      <a:pPr algn="ctr"/>
                      <a:r>
                        <a:rPr lang="en-US" sz="1600" dirty="0">
                          <a:solidFill>
                            <a:schemeClr val="tx1"/>
                          </a:solidFill>
                          <a:latin typeface="Aaux Next Regular" panose="02000506000000020003" pitchFamily="50" charset="0"/>
                        </a:rPr>
                        <a:t>June</a:t>
                      </a:r>
                      <a:r>
                        <a:rPr lang="en-US" sz="1600" baseline="0" dirty="0">
                          <a:solidFill>
                            <a:schemeClr val="tx1"/>
                          </a:solidFill>
                          <a:latin typeface="Aaux Next Regular" panose="02000506000000020003" pitchFamily="50" charset="0"/>
                        </a:rPr>
                        <a:t> 2018</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Feb. 2024</a:t>
                      </a:r>
                    </a:p>
                  </a:txBody>
                  <a:tcPr anchor="ctr"/>
                </a:tc>
                <a:tc>
                  <a:txBody>
                    <a:bodyPr/>
                    <a:lstStyle/>
                    <a:p>
                      <a:pPr algn="ctr"/>
                      <a:r>
                        <a:rPr lang="en-US" sz="1600" dirty="0">
                          <a:solidFill>
                            <a:schemeClr val="tx1"/>
                          </a:solidFill>
                          <a:latin typeface="Aaux Next Regular" panose="02000506000000020003" pitchFamily="50" charset="0"/>
                        </a:rPr>
                        <a:t>$0.17/SF NNN, </a:t>
                      </a:r>
                      <a:r>
                        <a:rPr lang="en-US" sz="1600" baseline="0" dirty="0">
                          <a:solidFill>
                            <a:schemeClr val="tx1"/>
                          </a:solidFill>
                          <a:latin typeface="Aaux Next Regular" panose="02000506000000020003" pitchFamily="50" charset="0"/>
                        </a:rPr>
                        <a:t>tenant in tow </a:t>
                      </a:r>
                      <a:endParaRPr lang="en-US" sz="1600" dirty="0">
                        <a:solidFill>
                          <a:schemeClr val="tx1"/>
                        </a:solidFill>
                        <a:latin typeface="Aaux Next Regular" panose="02000506000000020003" pitchFamily="50" charset="0"/>
                      </a:endParaRPr>
                    </a:p>
                  </a:txBody>
                  <a:tcPr anchor="ctr"/>
                </a:tc>
                <a:extLst>
                  <a:ext uri="{0D108BD9-81ED-4DB2-BD59-A6C34878D82A}">
                    <a16:rowId xmlns:a16="http://schemas.microsoft.com/office/drawing/2014/main" val="3793411944"/>
                  </a:ext>
                </a:extLst>
              </a:tr>
              <a:tr h="550670">
                <a:tc>
                  <a:txBody>
                    <a:bodyPr/>
                    <a:lstStyle/>
                    <a:p>
                      <a:pPr algn="ctr"/>
                      <a:r>
                        <a:rPr lang="en-US" sz="1600" dirty="0">
                          <a:solidFill>
                            <a:schemeClr val="tx1"/>
                          </a:solidFill>
                          <a:latin typeface="Aaux Next Regular" panose="02000506000000020003" pitchFamily="50" charset="0"/>
                        </a:rPr>
                        <a:t>Dignity Health</a:t>
                      </a:r>
                    </a:p>
                  </a:txBody>
                  <a:tcPr anchor="ctr"/>
                </a:tc>
                <a:tc>
                  <a:txBody>
                    <a:bodyPr/>
                    <a:lstStyle/>
                    <a:p>
                      <a:pPr algn="ctr"/>
                      <a:r>
                        <a:rPr lang="en-US" sz="1600" dirty="0">
                          <a:solidFill>
                            <a:schemeClr val="tx1"/>
                          </a:solidFill>
                          <a:latin typeface="Aaux Next Regular" panose="02000506000000020003" pitchFamily="50" charset="0"/>
                        </a:rPr>
                        <a:t>1264 Hawks Flight Ct</a:t>
                      </a:r>
                    </a:p>
                  </a:txBody>
                  <a:tcPr anchor="ctr"/>
                </a:tc>
                <a:tc>
                  <a:txBody>
                    <a:bodyPr/>
                    <a:lstStyle/>
                    <a:p>
                      <a:pPr algn="ctr"/>
                      <a:r>
                        <a:rPr lang="en-US" sz="1600" dirty="0">
                          <a:solidFill>
                            <a:schemeClr val="tx1"/>
                          </a:solidFill>
                          <a:latin typeface="Aaux Next Regular" panose="02000506000000020003" pitchFamily="50" charset="0"/>
                        </a:rPr>
                        <a:t>14,999</a:t>
                      </a:r>
                    </a:p>
                  </a:txBody>
                  <a:tcPr anchor="ctr"/>
                </a:tc>
                <a:tc>
                  <a:txBody>
                    <a:bodyPr/>
                    <a:lstStyle/>
                    <a:p>
                      <a:pPr algn="ctr"/>
                      <a:r>
                        <a:rPr lang="en-US" sz="1600" dirty="0">
                          <a:solidFill>
                            <a:schemeClr val="tx1"/>
                          </a:solidFill>
                          <a:latin typeface="Aaux Next Regular" panose="02000506000000020003" pitchFamily="50" charset="0"/>
                        </a:rPr>
                        <a:t>Aug. 2019</a:t>
                      </a:r>
                    </a:p>
                  </a:txBody>
                  <a:tcPr anchor="ctr"/>
                </a:tc>
                <a:tc>
                  <a:txBody>
                    <a:bodyPr/>
                    <a:lstStyle/>
                    <a:p>
                      <a:pPr algn="ctr"/>
                      <a:r>
                        <a:rPr lang="en-US" sz="1600" dirty="0">
                          <a:solidFill>
                            <a:schemeClr val="tx1"/>
                          </a:solidFill>
                          <a:latin typeface="Aaux Next Regular" panose="02000506000000020003" pitchFamily="50" charset="0"/>
                        </a:rPr>
                        <a:t>June 2020</a:t>
                      </a:r>
                    </a:p>
                  </a:txBody>
                  <a:tcPr anchor="ctr"/>
                </a:tc>
                <a:tc>
                  <a:txBody>
                    <a:bodyPr/>
                    <a:lstStyle/>
                    <a:p>
                      <a:pPr algn="ctr"/>
                      <a:r>
                        <a:rPr lang="en-US" sz="1600" dirty="0">
                          <a:solidFill>
                            <a:schemeClr val="tx1"/>
                          </a:solidFill>
                          <a:latin typeface="Aaux Next Regular" panose="02000506000000020003" pitchFamily="50" charset="0"/>
                        </a:rPr>
                        <a:t>May 2030</a:t>
                      </a:r>
                    </a:p>
                  </a:txBody>
                  <a:tcPr anchor="ctr"/>
                </a:tc>
                <a:tc>
                  <a:txBody>
                    <a:bodyPr/>
                    <a:lstStyle/>
                    <a:p>
                      <a:pPr algn="ctr"/>
                      <a:r>
                        <a:rPr lang="en-US" sz="1600" dirty="0">
                          <a:solidFill>
                            <a:schemeClr val="tx1"/>
                          </a:solidFill>
                          <a:latin typeface="Aaux Next Regular" panose="02000506000000020003" pitchFamily="50" charset="0"/>
                        </a:rPr>
                        <a:t>$2.13/SF</a:t>
                      </a:r>
                      <a:r>
                        <a:rPr lang="en-US" sz="1600" baseline="0" dirty="0">
                          <a:solidFill>
                            <a:schemeClr val="tx1"/>
                          </a:solidFill>
                          <a:latin typeface="Aaux Next Regular" panose="02000506000000020003" pitchFamily="50" charset="0"/>
                        </a:rPr>
                        <a:t> FSG, expansion/relocation </a:t>
                      </a:r>
                      <a:endParaRPr lang="en-US" sz="1600" dirty="0">
                        <a:solidFill>
                          <a:schemeClr val="tx1"/>
                        </a:solidFill>
                        <a:latin typeface="Aaux Next Regular" panose="02000506000000020003" pitchFamily="50" charset="0"/>
                      </a:endParaRPr>
                    </a:p>
                  </a:txBody>
                  <a:tcPr anchor="ctr"/>
                </a:tc>
                <a:extLst>
                  <a:ext uri="{0D108BD9-81ED-4DB2-BD59-A6C34878D82A}">
                    <a16:rowId xmlns:a16="http://schemas.microsoft.com/office/drawing/2014/main" val="2691644741"/>
                  </a:ext>
                </a:extLst>
              </a:tr>
              <a:tr h="550670">
                <a:tc>
                  <a:txBody>
                    <a:bodyPr/>
                    <a:lstStyle/>
                    <a:p>
                      <a:pPr algn="ctr"/>
                      <a:r>
                        <a:rPr lang="en-US" sz="1600" dirty="0">
                          <a:solidFill>
                            <a:schemeClr val="tx1"/>
                          </a:solidFill>
                          <a:latin typeface="Aaux Next Regular" panose="02000506000000020003" pitchFamily="50" charset="0"/>
                        </a:rPr>
                        <a:t>Raytheon</a:t>
                      </a:r>
                    </a:p>
                  </a:txBody>
                  <a:tcPr anchor="ctr"/>
                </a:tc>
                <a:tc>
                  <a:txBody>
                    <a:bodyPr/>
                    <a:lstStyle/>
                    <a:p>
                      <a:pPr algn="ctr"/>
                      <a:r>
                        <a:rPr lang="en-US" sz="1600" dirty="0">
                          <a:solidFill>
                            <a:schemeClr val="tx1"/>
                          </a:solidFill>
                          <a:latin typeface="Aaux Next Regular" panose="02000506000000020003" pitchFamily="50" charset="0"/>
                        </a:rPr>
                        <a:t>5180</a:t>
                      </a:r>
                      <a:r>
                        <a:rPr lang="en-US" sz="1600" baseline="0" dirty="0">
                          <a:solidFill>
                            <a:schemeClr val="tx1"/>
                          </a:solidFill>
                          <a:latin typeface="Aaux Next Regular" panose="02000506000000020003" pitchFamily="50" charset="0"/>
                        </a:rPr>
                        <a:t> GFP</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14,424</a:t>
                      </a:r>
                    </a:p>
                  </a:txBody>
                  <a:tcPr anchor="ctr"/>
                </a:tc>
                <a:tc>
                  <a:txBody>
                    <a:bodyPr/>
                    <a:lstStyle/>
                    <a:p>
                      <a:pPr algn="ctr"/>
                      <a:r>
                        <a:rPr lang="en-US" sz="1600" dirty="0">
                          <a:solidFill>
                            <a:schemeClr val="tx1"/>
                          </a:solidFill>
                          <a:latin typeface="Aaux Next Regular" panose="02000506000000020003" pitchFamily="50" charset="0"/>
                        </a:rPr>
                        <a:t>Sept.</a:t>
                      </a:r>
                      <a:r>
                        <a:rPr lang="en-US" sz="1600" baseline="0" dirty="0">
                          <a:solidFill>
                            <a:schemeClr val="tx1"/>
                          </a:solidFill>
                          <a:latin typeface="Aaux Next Regular" panose="02000506000000020003" pitchFamily="50" charset="0"/>
                        </a:rPr>
                        <a:t> 2018</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December 2018</a:t>
                      </a:r>
                    </a:p>
                  </a:txBody>
                  <a:tcPr anchor="ctr"/>
                </a:tc>
                <a:tc>
                  <a:txBody>
                    <a:bodyPr/>
                    <a:lstStyle/>
                    <a:p>
                      <a:pPr algn="ctr"/>
                      <a:r>
                        <a:rPr lang="en-US" sz="1600" dirty="0">
                          <a:solidFill>
                            <a:schemeClr val="tx1"/>
                          </a:solidFill>
                          <a:latin typeface="Aaux Next Regular" panose="02000506000000020003" pitchFamily="50" charset="0"/>
                        </a:rPr>
                        <a:t>Nov. 2023</a:t>
                      </a:r>
                    </a:p>
                  </a:txBody>
                  <a:tcPr anchor="ctr"/>
                </a:tc>
                <a:tc>
                  <a:txBody>
                    <a:bodyPr/>
                    <a:lstStyle/>
                    <a:p>
                      <a:pPr algn="ctr"/>
                      <a:r>
                        <a:rPr lang="en-US" sz="1600" dirty="0">
                          <a:solidFill>
                            <a:schemeClr val="tx1"/>
                          </a:solidFill>
                          <a:latin typeface="Aaux Next Regular" panose="02000506000000020003" pitchFamily="50" charset="0"/>
                        </a:rPr>
                        <a:t>$2.07/SF FSG</a:t>
                      </a:r>
                    </a:p>
                  </a:txBody>
                  <a:tcPr anchor="ctr"/>
                </a:tc>
                <a:extLst>
                  <a:ext uri="{0D108BD9-81ED-4DB2-BD59-A6C34878D82A}">
                    <a16:rowId xmlns:a16="http://schemas.microsoft.com/office/drawing/2014/main" val="3772000810"/>
                  </a:ext>
                </a:extLst>
              </a:tr>
              <a:tr h="550670">
                <a:tc>
                  <a:txBody>
                    <a:bodyPr/>
                    <a:lstStyle/>
                    <a:p>
                      <a:pPr algn="ctr"/>
                      <a:r>
                        <a:rPr lang="en-US" sz="1600" dirty="0">
                          <a:solidFill>
                            <a:schemeClr val="tx1"/>
                          </a:solidFill>
                          <a:latin typeface="Aaux Next Regular" panose="02000506000000020003" pitchFamily="50" charset="0"/>
                        </a:rPr>
                        <a:t>Keeper Security</a:t>
                      </a:r>
                    </a:p>
                  </a:txBody>
                  <a:tcPr anchor="ctr"/>
                </a:tc>
                <a:tc>
                  <a:txBody>
                    <a:bodyPr/>
                    <a:lstStyle/>
                    <a:p>
                      <a:pPr algn="ctr"/>
                      <a:r>
                        <a:rPr lang="en-US" sz="1600" dirty="0">
                          <a:solidFill>
                            <a:schemeClr val="tx1"/>
                          </a:solidFill>
                          <a:latin typeface="Aaux Next Regular" panose="02000506000000020003" pitchFamily="50" charset="0"/>
                        </a:rPr>
                        <a:t>5180 GFP</a:t>
                      </a:r>
                    </a:p>
                  </a:txBody>
                  <a:tcPr anchor="ctr"/>
                </a:tc>
                <a:tc>
                  <a:txBody>
                    <a:bodyPr/>
                    <a:lstStyle/>
                    <a:p>
                      <a:pPr algn="ctr"/>
                      <a:r>
                        <a:rPr lang="en-US" sz="1600" dirty="0">
                          <a:solidFill>
                            <a:schemeClr val="tx1"/>
                          </a:solidFill>
                          <a:latin typeface="Aaux Next Regular" panose="02000506000000020003" pitchFamily="50" charset="0"/>
                        </a:rPr>
                        <a:t>12,191</a:t>
                      </a:r>
                    </a:p>
                  </a:txBody>
                  <a:tcPr anchor="ctr"/>
                </a:tc>
                <a:tc>
                  <a:txBody>
                    <a:bodyPr/>
                    <a:lstStyle/>
                    <a:p>
                      <a:pPr algn="ctr"/>
                      <a:r>
                        <a:rPr lang="en-US" sz="1600" dirty="0">
                          <a:solidFill>
                            <a:schemeClr val="tx1"/>
                          </a:solidFill>
                          <a:latin typeface="Aaux Next Regular" panose="02000506000000020003" pitchFamily="50" charset="0"/>
                        </a:rPr>
                        <a:t>March 2019</a:t>
                      </a:r>
                    </a:p>
                  </a:txBody>
                  <a:tcPr anchor="ctr"/>
                </a:tc>
                <a:tc>
                  <a:txBody>
                    <a:bodyPr/>
                    <a:lstStyle/>
                    <a:p>
                      <a:pPr algn="ctr"/>
                      <a:r>
                        <a:rPr lang="en-US" sz="1600" dirty="0">
                          <a:solidFill>
                            <a:schemeClr val="tx1"/>
                          </a:solidFill>
                          <a:latin typeface="Aaux Next Regular" panose="02000506000000020003" pitchFamily="50" charset="0"/>
                        </a:rPr>
                        <a:t>August 2019</a:t>
                      </a:r>
                    </a:p>
                  </a:txBody>
                  <a:tcPr anchor="ctr"/>
                </a:tc>
                <a:tc>
                  <a:txBody>
                    <a:bodyPr/>
                    <a:lstStyle/>
                    <a:p>
                      <a:pPr algn="ctr"/>
                      <a:r>
                        <a:rPr lang="en-US" sz="1600" dirty="0">
                          <a:solidFill>
                            <a:schemeClr val="tx1"/>
                          </a:solidFill>
                          <a:latin typeface="Aaux Next Regular" panose="02000506000000020003" pitchFamily="50" charset="0"/>
                        </a:rPr>
                        <a:t>July 2024</a:t>
                      </a:r>
                    </a:p>
                  </a:txBody>
                  <a:tcPr anchor="ctr"/>
                </a:tc>
                <a:tc>
                  <a:txBody>
                    <a:bodyPr/>
                    <a:lstStyle/>
                    <a:p>
                      <a:pPr algn="ctr"/>
                      <a:r>
                        <a:rPr lang="en-US" sz="1600" dirty="0">
                          <a:solidFill>
                            <a:schemeClr val="tx1"/>
                          </a:solidFill>
                          <a:latin typeface="Aaux Next Regular" panose="02000506000000020003" pitchFamily="50" charset="0"/>
                        </a:rPr>
                        <a:t>$1.85/SF FSG</a:t>
                      </a:r>
                    </a:p>
                  </a:txBody>
                  <a:tcPr anchor="ctr"/>
                </a:tc>
                <a:extLst>
                  <a:ext uri="{0D108BD9-81ED-4DB2-BD59-A6C34878D82A}">
                    <a16:rowId xmlns:a16="http://schemas.microsoft.com/office/drawing/2014/main" val="336719037"/>
                  </a:ext>
                </a:extLst>
              </a:tr>
              <a:tr h="526553">
                <a:tc>
                  <a:txBody>
                    <a:bodyPr/>
                    <a:lstStyle/>
                    <a:p>
                      <a:pPr algn="ctr"/>
                      <a:r>
                        <a:rPr lang="en-US" sz="1600" dirty="0">
                          <a:solidFill>
                            <a:schemeClr val="tx1"/>
                          </a:solidFill>
                          <a:latin typeface="Aaux Next Regular" panose="02000506000000020003" pitchFamily="50" charset="0"/>
                        </a:rPr>
                        <a:t>Rising Sun Montessori School</a:t>
                      </a:r>
                    </a:p>
                  </a:txBody>
                  <a:tcPr anchor="ctr"/>
                </a:tc>
                <a:tc>
                  <a:txBody>
                    <a:bodyPr/>
                    <a:lstStyle/>
                    <a:p>
                      <a:pPr algn="ctr"/>
                      <a:r>
                        <a:rPr lang="en-US" sz="1600" dirty="0">
                          <a:solidFill>
                            <a:schemeClr val="tx1"/>
                          </a:solidFill>
                          <a:latin typeface="Aaux Next Regular" panose="02000506000000020003" pitchFamily="50" charset="0"/>
                        </a:rPr>
                        <a:t>4940-4958 RJM</a:t>
                      </a:r>
                    </a:p>
                  </a:txBody>
                  <a:tcPr anchor="ctr"/>
                </a:tc>
                <a:tc>
                  <a:txBody>
                    <a:bodyPr/>
                    <a:lstStyle/>
                    <a:p>
                      <a:pPr algn="ctr"/>
                      <a:r>
                        <a:rPr lang="en-US" sz="1600" dirty="0">
                          <a:solidFill>
                            <a:schemeClr val="tx1"/>
                          </a:solidFill>
                          <a:latin typeface="Aaux Next Regular" panose="02000506000000020003" pitchFamily="50" charset="0"/>
                        </a:rPr>
                        <a:t>11,200</a:t>
                      </a:r>
                    </a:p>
                  </a:txBody>
                  <a:tcPr anchor="ctr"/>
                </a:tc>
                <a:tc>
                  <a:txBody>
                    <a:bodyPr/>
                    <a:lstStyle/>
                    <a:p>
                      <a:pPr algn="ctr"/>
                      <a:r>
                        <a:rPr lang="en-US" sz="1600" dirty="0">
                          <a:solidFill>
                            <a:schemeClr val="tx1"/>
                          </a:solidFill>
                          <a:latin typeface="Aaux Next Regular" panose="02000506000000020003" pitchFamily="50" charset="0"/>
                        </a:rPr>
                        <a:t>March 2019</a:t>
                      </a:r>
                    </a:p>
                  </a:txBody>
                  <a:tcPr anchor="ctr"/>
                </a:tc>
                <a:tc>
                  <a:txBody>
                    <a:bodyPr/>
                    <a:lstStyle/>
                    <a:p>
                      <a:pPr algn="ctr"/>
                      <a:r>
                        <a:rPr lang="en-US" sz="1600" dirty="0">
                          <a:solidFill>
                            <a:schemeClr val="tx1"/>
                          </a:solidFill>
                          <a:latin typeface="Aaux Next Regular" panose="02000506000000020003" pitchFamily="50" charset="0"/>
                        </a:rPr>
                        <a:t>June 2019</a:t>
                      </a:r>
                    </a:p>
                  </a:txBody>
                  <a:tcPr anchor="ctr"/>
                </a:tc>
                <a:tc>
                  <a:txBody>
                    <a:bodyPr/>
                    <a:lstStyle/>
                    <a:p>
                      <a:pPr algn="ctr"/>
                      <a:r>
                        <a:rPr lang="en-US" sz="1600" dirty="0">
                          <a:solidFill>
                            <a:schemeClr val="tx1"/>
                          </a:solidFill>
                          <a:latin typeface="Aaux Next Regular" panose="02000506000000020003" pitchFamily="50" charset="0"/>
                        </a:rPr>
                        <a:t>May 2029</a:t>
                      </a:r>
                    </a:p>
                  </a:txBody>
                  <a:tcPr anchor="ctr"/>
                </a:tc>
                <a:tc>
                  <a:txBody>
                    <a:bodyPr/>
                    <a:lstStyle/>
                    <a:p>
                      <a:pPr algn="ctr"/>
                      <a:r>
                        <a:rPr lang="en-US" sz="1600" dirty="0">
                          <a:solidFill>
                            <a:schemeClr val="tx1"/>
                          </a:solidFill>
                          <a:latin typeface="Aaux Next Regular" panose="02000506000000020003" pitchFamily="50" charset="0"/>
                        </a:rPr>
                        <a:t>Last minute relocation, office/retail space </a:t>
                      </a:r>
                    </a:p>
                  </a:txBody>
                  <a:tcPr anchor="ctr"/>
                </a:tc>
                <a:extLst>
                  <a:ext uri="{0D108BD9-81ED-4DB2-BD59-A6C34878D82A}">
                    <a16:rowId xmlns:a16="http://schemas.microsoft.com/office/drawing/2014/main" val="547288393"/>
                  </a:ext>
                </a:extLst>
              </a:tr>
              <a:tr h="782531">
                <a:tc>
                  <a:txBody>
                    <a:bodyPr/>
                    <a:lstStyle/>
                    <a:p>
                      <a:pPr algn="ctr"/>
                      <a:r>
                        <a:rPr lang="en-US" sz="1600" dirty="0">
                          <a:solidFill>
                            <a:schemeClr val="tx1"/>
                          </a:solidFill>
                          <a:latin typeface="Aaux Next Regular" panose="02000506000000020003" pitchFamily="50" charset="0"/>
                        </a:rPr>
                        <a:t>RCP Construction</a:t>
                      </a:r>
                    </a:p>
                  </a:txBody>
                  <a:tcPr anchor="ctr"/>
                </a:tc>
                <a:tc>
                  <a:txBody>
                    <a:bodyPr/>
                    <a:lstStyle/>
                    <a:p>
                      <a:pPr algn="ctr"/>
                      <a:r>
                        <a:rPr lang="en-US" sz="1600" dirty="0">
                          <a:solidFill>
                            <a:schemeClr val="tx1"/>
                          </a:solidFill>
                          <a:latin typeface="Aaux Next Regular" panose="02000506000000020003" pitchFamily="50" charset="0"/>
                        </a:rPr>
                        <a:t>5180 GFP</a:t>
                      </a:r>
                    </a:p>
                  </a:txBody>
                  <a:tcPr anchor="ctr"/>
                </a:tc>
                <a:tc>
                  <a:txBody>
                    <a:bodyPr/>
                    <a:lstStyle/>
                    <a:p>
                      <a:pPr algn="ctr"/>
                      <a:r>
                        <a:rPr lang="en-US" sz="1600" dirty="0">
                          <a:solidFill>
                            <a:schemeClr val="tx1"/>
                          </a:solidFill>
                          <a:latin typeface="Aaux Next Regular" panose="02000506000000020003" pitchFamily="50" charset="0"/>
                        </a:rPr>
                        <a:t>5,567</a:t>
                      </a:r>
                    </a:p>
                  </a:txBody>
                  <a:tcPr anchor="ctr"/>
                </a:tc>
                <a:tc>
                  <a:txBody>
                    <a:bodyPr/>
                    <a:lstStyle/>
                    <a:p>
                      <a:pPr algn="ctr"/>
                      <a:r>
                        <a:rPr lang="en-US" sz="1600" dirty="0">
                          <a:solidFill>
                            <a:schemeClr val="tx1"/>
                          </a:solidFill>
                          <a:latin typeface="Aaux Next Regular" panose="02000506000000020003" pitchFamily="50" charset="0"/>
                        </a:rPr>
                        <a:t>Dec.</a:t>
                      </a:r>
                      <a:r>
                        <a:rPr lang="en-US" sz="1600" baseline="0" dirty="0">
                          <a:solidFill>
                            <a:schemeClr val="tx1"/>
                          </a:solidFill>
                          <a:latin typeface="Aaux Next Regular" panose="02000506000000020003" pitchFamily="50" charset="0"/>
                        </a:rPr>
                        <a:t> 2018</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December 2018</a:t>
                      </a:r>
                    </a:p>
                  </a:txBody>
                  <a:tcPr anchor="ctr"/>
                </a:tc>
                <a:tc>
                  <a:txBody>
                    <a:bodyPr/>
                    <a:lstStyle/>
                    <a:p>
                      <a:pPr algn="ctr"/>
                      <a:r>
                        <a:rPr lang="en-US" sz="1600" dirty="0">
                          <a:solidFill>
                            <a:schemeClr val="tx1"/>
                          </a:solidFill>
                          <a:latin typeface="Aaux Next Regular" panose="02000506000000020003" pitchFamily="50" charset="0"/>
                        </a:rPr>
                        <a:t>January 2022</a:t>
                      </a:r>
                    </a:p>
                  </a:txBody>
                  <a:tcPr anchor="ctr"/>
                </a:tc>
                <a:tc>
                  <a:txBody>
                    <a:bodyPr/>
                    <a:lstStyle/>
                    <a:p>
                      <a:pPr algn="ctr"/>
                      <a:r>
                        <a:rPr lang="en-US" sz="1600" dirty="0">
                          <a:solidFill>
                            <a:schemeClr val="tx1"/>
                          </a:solidFill>
                          <a:latin typeface="Aaux Next Regular" panose="02000506000000020003" pitchFamily="50" charset="0"/>
                        </a:rPr>
                        <a:t>$1.65/SF FSG</a:t>
                      </a:r>
                    </a:p>
                  </a:txBody>
                  <a:tcPr anchor="ctr"/>
                </a:tc>
                <a:extLst>
                  <a:ext uri="{0D108BD9-81ED-4DB2-BD59-A6C34878D82A}">
                    <a16:rowId xmlns:a16="http://schemas.microsoft.com/office/drawing/2014/main" val="940238270"/>
                  </a:ext>
                </a:extLst>
              </a:tr>
              <a:tr h="526553">
                <a:tc>
                  <a:txBody>
                    <a:bodyPr/>
                    <a:lstStyle/>
                    <a:p>
                      <a:pPr algn="ctr"/>
                      <a:r>
                        <a:rPr lang="en-US" sz="1600" dirty="0" err="1">
                          <a:solidFill>
                            <a:schemeClr val="tx1"/>
                          </a:solidFill>
                          <a:latin typeface="Aaux Next Regular" panose="02000506000000020003" pitchFamily="50" charset="0"/>
                        </a:rPr>
                        <a:t>iHeart</a:t>
                      </a:r>
                      <a:r>
                        <a:rPr lang="en-US" sz="1600" dirty="0">
                          <a:solidFill>
                            <a:schemeClr val="tx1"/>
                          </a:solidFill>
                          <a:latin typeface="Aaux Next Regular" panose="02000506000000020003" pitchFamily="50" charset="0"/>
                        </a:rPr>
                        <a:t> Media</a:t>
                      </a:r>
                    </a:p>
                  </a:txBody>
                  <a:tcPr anchor="ctr"/>
                </a:tc>
                <a:tc>
                  <a:txBody>
                    <a:bodyPr/>
                    <a:lstStyle/>
                    <a:p>
                      <a:pPr algn="ctr"/>
                      <a:r>
                        <a:rPr lang="en-US" sz="1600" dirty="0">
                          <a:solidFill>
                            <a:schemeClr val="tx1"/>
                          </a:solidFill>
                          <a:latin typeface="Aaux Next Regular" panose="02000506000000020003" pitchFamily="50" charset="0"/>
                        </a:rPr>
                        <a:t>5180</a:t>
                      </a:r>
                      <a:r>
                        <a:rPr lang="en-US" sz="1600" baseline="0" dirty="0">
                          <a:solidFill>
                            <a:schemeClr val="tx1"/>
                          </a:solidFill>
                          <a:latin typeface="Aaux Next Regular" panose="02000506000000020003" pitchFamily="50" charset="0"/>
                        </a:rPr>
                        <a:t> RJM</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4,362</a:t>
                      </a:r>
                    </a:p>
                  </a:txBody>
                  <a:tcPr anchor="ctr"/>
                </a:tc>
                <a:tc>
                  <a:txBody>
                    <a:bodyPr/>
                    <a:lstStyle/>
                    <a:p>
                      <a:pPr algn="ctr"/>
                      <a:r>
                        <a:rPr lang="en-US" sz="1600" dirty="0">
                          <a:solidFill>
                            <a:schemeClr val="tx1"/>
                          </a:solidFill>
                          <a:latin typeface="Aaux Next Regular" panose="02000506000000020003" pitchFamily="50" charset="0"/>
                        </a:rPr>
                        <a:t>Sept.</a:t>
                      </a:r>
                      <a:r>
                        <a:rPr lang="en-US" sz="1600" baseline="0" dirty="0">
                          <a:solidFill>
                            <a:schemeClr val="tx1"/>
                          </a:solidFill>
                          <a:latin typeface="Aaux Next Regular" panose="02000506000000020003" pitchFamily="50" charset="0"/>
                        </a:rPr>
                        <a:t> 2019</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January 2020</a:t>
                      </a:r>
                    </a:p>
                  </a:txBody>
                  <a:tcPr anchor="ctr"/>
                </a:tc>
                <a:tc>
                  <a:txBody>
                    <a:bodyPr/>
                    <a:lstStyle/>
                    <a:p>
                      <a:pPr algn="ctr"/>
                      <a:r>
                        <a:rPr lang="en-US" sz="1600" dirty="0">
                          <a:solidFill>
                            <a:schemeClr val="tx1"/>
                          </a:solidFill>
                          <a:latin typeface="Aaux Next Regular" panose="02000506000000020003" pitchFamily="50" charset="0"/>
                        </a:rPr>
                        <a:t>June 2027</a:t>
                      </a:r>
                    </a:p>
                  </a:txBody>
                  <a:tcPr anchor="ctr"/>
                </a:tc>
                <a:tc>
                  <a:txBody>
                    <a:bodyPr/>
                    <a:lstStyle/>
                    <a:p>
                      <a:pPr algn="ctr"/>
                      <a:r>
                        <a:rPr lang="en-US" sz="1600" dirty="0">
                          <a:solidFill>
                            <a:schemeClr val="tx1"/>
                          </a:solidFill>
                          <a:latin typeface="Aaux Next Regular" panose="02000506000000020003" pitchFamily="50" charset="0"/>
                        </a:rPr>
                        <a:t>$1.80/SF FSG</a:t>
                      </a:r>
                    </a:p>
                  </a:txBody>
                  <a:tcPr anchor="ctr"/>
                </a:tc>
                <a:extLst>
                  <a:ext uri="{0D108BD9-81ED-4DB2-BD59-A6C34878D82A}">
                    <a16:rowId xmlns:a16="http://schemas.microsoft.com/office/drawing/2014/main" val="738219628"/>
                  </a:ext>
                </a:extLst>
              </a:tr>
            </a:tbl>
          </a:graphicData>
        </a:graphic>
      </p:graphicFrame>
    </p:spTree>
    <p:extLst>
      <p:ext uri="{BB962C8B-B14F-4D97-AF65-F5344CB8AC3E}">
        <p14:creationId xmlns:p14="http://schemas.microsoft.com/office/powerpoint/2010/main" val="281890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0093D0"/>
          </a:solidFill>
        </p:spPr>
        <p:txBody>
          <a:bodyPr/>
          <a:lstStyle/>
          <a:p>
            <a:pPr algn="ctr"/>
            <a:r>
              <a:rPr lang="en-US" dirty="0">
                <a:solidFill>
                  <a:schemeClr val="bg1"/>
                </a:solidFill>
                <a:latin typeface="Aaux Next Bold" panose="02000506000000020004" pitchFamily="50" charset="0"/>
              </a:rPr>
              <a:t>Recent Industrial/Flex Lease Comps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0975988"/>
              </p:ext>
            </p:extLst>
          </p:nvPr>
        </p:nvGraphicFramePr>
        <p:xfrm>
          <a:off x="0" y="2051587"/>
          <a:ext cx="12191999" cy="4118860"/>
        </p:xfrm>
        <a:graphic>
          <a:graphicData uri="http://schemas.openxmlformats.org/drawingml/2006/table">
            <a:tbl>
              <a:tblPr firstRow="1" bandRow="1">
                <a:tableStyleId>{5C22544A-7EE6-4342-B048-85BDC9FD1C3A}</a:tableStyleId>
              </a:tblPr>
              <a:tblGrid>
                <a:gridCol w="1846849">
                  <a:extLst>
                    <a:ext uri="{9D8B030D-6E8A-4147-A177-3AD203B41FA5}">
                      <a16:colId xmlns:a16="http://schemas.microsoft.com/office/drawing/2014/main" val="994316109"/>
                    </a:ext>
                  </a:extLst>
                </a:gridCol>
                <a:gridCol w="1401177">
                  <a:extLst>
                    <a:ext uri="{9D8B030D-6E8A-4147-A177-3AD203B41FA5}">
                      <a16:colId xmlns:a16="http://schemas.microsoft.com/office/drawing/2014/main" val="449600459"/>
                    </a:ext>
                  </a:extLst>
                </a:gridCol>
                <a:gridCol w="942975">
                  <a:extLst>
                    <a:ext uri="{9D8B030D-6E8A-4147-A177-3AD203B41FA5}">
                      <a16:colId xmlns:a16="http://schemas.microsoft.com/office/drawing/2014/main" val="3794608204"/>
                    </a:ext>
                  </a:extLst>
                </a:gridCol>
                <a:gridCol w="1385887">
                  <a:extLst>
                    <a:ext uri="{9D8B030D-6E8A-4147-A177-3AD203B41FA5}">
                      <a16:colId xmlns:a16="http://schemas.microsoft.com/office/drawing/2014/main" val="1872336082"/>
                    </a:ext>
                  </a:extLst>
                </a:gridCol>
                <a:gridCol w="2371724">
                  <a:extLst>
                    <a:ext uri="{9D8B030D-6E8A-4147-A177-3AD203B41FA5}">
                      <a16:colId xmlns:a16="http://schemas.microsoft.com/office/drawing/2014/main" val="1800939010"/>
                    </a:ext>
                  </a:extLst>
                </a:gridCol>
                <a:gridCol w="1557339">
                  <a:extLst>
                    <a:ext uri="{9D8B030D-6E8A-4147-A177-3AD203B41FA5}">
                      <a16:colId xmlns:a16="http://schemas.microsoft.com/office/drawing/2014/main" val="751367938"/>
                    </a:ext>
                  </a:extLst>
                </a:gridCol>
                <a:gridCol w="2686048">
                  <a:extLst>
                    <a:ext uri="{9D8B030D-6E8A-4147-A177-3AD203B41FA5}">
                      <a16:colId xmlns:a16="http://schemas.microsoft.com/office/drawing/2014/main" val="397960819"/>
                    </a:ext>
                  </a:extLst>
                </a:gridCol>
              </a:tblGrid>
              <a:tr h="637407">
                <a:tc>
                  <a:txBody>
                    <a:bodyPr/>
                    <a:lstStyle/>
                    <a:p>
                      <a:pPr algn="ctr"/>
                      <a:r>
                        <a:rPr lang="en-US" sz="2000" dirty="0">
                          <a:latin typeface="Aaux Next Regular" panose="02000506000000020003" pitchFamily="50" charset="0"/>
                        </a:rPr>
                        <a:t>Tenant</a:t>
                      </a:r>
                    </a:p>
                  </a:txBody>
                  <a:tcPr/>
                </a:tc>
                <a:tc>
                  <a:txBody>
                    <a:bodyPr/>
                    <a:lstStyle/>
                    <a:p>
                      <a:pPr algn="ctr"/>
                      <a:r>
                        <a:rPr lang="en-US" sz="2000" dirty="0">
                          <a:latin typeface="Aaux Next Regular" panose="02000506000000020003" pitchFamily="50" charset="0"/>
                        </a:rPr>
                        <a:t>Property</a:t>
                      </a:r>
                    </a:p>
                  </a:txBody>
                  <a:tcPr/>
                </a:tc>
                <a:tc>
                  <a:txBody>
                    <a:bodyPr/>
                    <a:lstStyle/>
                    <a:p>
                      <a:pPr algn="ctr"/>
                      <a:r>
                        <a:rPr lang="en-US" sz="2000" dirty="0">
                          <a:latin typeface="Aaux Next Regular" panose="02000506000000020003" pitchFamily="50" charset="0"/>
                        </a:rPr>
                        <a:t>SF</a:t>
                      </a:r>
                    </a:p>
                  </a:txBody>
                  <a:tcPr/>
                </a:tc>
                <a:tc>
                  <a:txBody>
                    <a:bodyPr/>
                    <a:lstStyle/>
                    <a:p>
                      <a:pPr algn="ctr"/>
                      <a:r>
                        <a:rPr lang="en-US" sz="2000" dirty="0">
                          <a:latin typeface="Aaux Next Regular" panose="02000506000000020003" pitchFamily="50" charset="0"/>
                        </a:rPr>
                        <a:t>Sign</a:t>
                      </a:r>
                      <a:r>
                        <a:rPr lang="en-US" sz="2000" baseline="0" dirty="0">
                          <a:latin typeface="Aaux Next Regular" panose="02000506000000020003" pitchFamily="50" charset="0"/>
                        </a:rPr>
                        <a:t> Date</a:t>
                      </a:r>
                      <a:endParaRPr lang="en-US" sz="2000" dirty="0">
                        <a:latin typeface="Aaux Next Regular" panose="02000506000000020003" pitchFamily="50" charset="0"/>
                      </a:endParaRPr>
                    </a:p>
                  </a:txBody>
                  <a:tcPr/>
                </a:tc>
                <a:tc>
                  <a:txBody>
                    <a:bodyPr/>
                    <a:lstStyle/>
                    <a:p>
                      <a:pPr algn="ctr"/>
                      <a:r>
                        <a:rPr lang="en-US" sz="2000" dirty="0">
                          <a:latin typeface="Aaux Next Regular" panose="02000506000000020003" pitchFamily="50" charset="0"/>
                        </a:rPr>
                        <a:t>Commencement</a:t>
                      </a:r>
                    </a:p>
                  </a:txBody>
                  <a:tcPr/>
                </a:tc>
                <a:tc>
                  <a:txBody>
                    <a:bodyPr/>
                    <a:lstStyle/>
                    <a:p>
                      <a:pPr algn="ctr"/>
                      <a:r>
                        <a:rPr lang="en-US" sz="2000" dirty="0">
                          <a:latin typeface="Aaux Next Regular" panose="02000506000000020003" pitchFamily="50" charset="0"/>
                        </a:rPr>
                        <a:t>Expiration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aux Next Regular" panose="02000506000000020003" pitchFamily="50" charset="0"/>
                        </a:rPr>
                        <a:t>Lease Terms</a:t>
                      </a:r>
                    </a:p>
                    <a:p>
                      <a:pPr algn="ctr"/>
                      <a:endParaRPr lang="en-US" sz="2000" dirty="0">
                        <a:latin typeface="Aaux Next Regular" panose="02000506000000020003" pitchFamily="50" charset="0"/>
                      </a:endParaRPr>
                    </a:p>
                  </a:txBody>
                  <a:tcPr/>
                </a:tc>
                <a:extLst>
                  <a:ext uri="{0D108BD9-81ED-4DB2-BD59-A6C34878D82A}">
                    <a16:rowId xmlns:a16="http://schemas.microsoft.com/office/drawing/2014/main" val="896541923"/>
                  </a:ext>
                </a:extLst>
              </a:tr>
              <a:tr h="550670">
                <a:tc>
                  <a:txBody>
                    <a:bodyPr/>
                    <a:lstStyle/>
                    <a:p>
                      <a:pPr algn="ctr"/>
                      <a:r>
                        <a:rPr lang="en-US" sz="1600" dirty="0">
                          <a:solidFill>
                            <a:schemeClr val="tx1"/>
                          </a:solidFill>
                          <a:latin typeface="Aaux Next Regular" panose="02000506000000020003" pitchFamily="50" charset="0"/>
                        </a:rPr>
                        <a:t>H2O, LLC</a:t>
                      </a:r>
                    </a:p>
                  </a:txBody>
                  <a:tcPr anchor="ctr"/>
                </a:tc>
                <a:tc>
                  <a:txBody>
                    <a:bodyPr/>
                    <a:lstStyle/>
                    <a:p>
                      <a:pPr algn="ctr"/>
                      <a:r>
                        <a:rPr lang="en-US" sz="1600" dirty="0">
                          <a:solidFill>
                            <a:schemeClr val="tx1"/>
                          </a:solidFill>
                          <a:latin typeface="Aaux Next Regular" panose="02000506000000020003" pitchFamily="50" charset="0"/>
                        </a:rPr>
                        <a:t>5000 RJM</a:t>
                      </a:r>
                    </a:p>
                  </a:txBody>
                  <a:tcPr anchor="ctr"/>
                </a:tc>
                <a:tc>
                  <a:txBody>
                    <a:bodyPr/>
                    <a:lstStyle/>
                    <a:p>
                      <a:pPr algn="ctr"/>
                      <a:r>
                        <a:rPr lang="en-US" sz="1600" dirty="0">
                          <a:solidFill>
                            <a:schemeClr val="tx1"/>
                          </a:solidFill>
                          <a:latin typeface="Aaux Next Regular" panose="02000506000000020003" pitchFamily="50" charset="0"/>
                        </a:rPr>
                        <a:t>31,200</a:t>
                      </a:r>
                    </a:p>
                  </a:txBody>
                  <a:tcPr anchor="ctr"/>
                </a:tc>
                <a:tc>
                  <a:txBody>
                    <a:bodyPr/>
                    <a:lstStyle/>
                    <a:p>
                      <a:pPr algn="ctr"/>
                      <a:r>
                        <a:rPr lang="en-US" sz="1600" dirty="0">
                          <a:solidFill>
                            <a:schemeClr val="tx1"/>
                          </a:solidFill>
                          <a:latin typeface="Aaux Next Regular" panose="02000506000000020003" pitchFamily="50" charset="0"/>
                        </a:rPr>
                        <a:t>Feb. 2019</a:t>
                      </a:r>
                    </a:p>
                  </a:txBody>
                  <a:tcPr anchor="ctr"/>
                </a:tc>
                <a:tc>
                  <a:txBody>
                    <a:bodyPr/>
                    <a:lstStyle/>
                    <a:p>
                      <a:pPr algn="ctr"/>
                      <a:r>
                        <a:rPr lang="en-US" sz="1600" dirty="0">
                          <a:solidFill>
                            <a:schemeClr val="tx1"/>
                          </a:solidFill>
                          <a:latin typeface="Aaux Next Regular" panose="02000506000000020003" pitchFamily="50" charset="0"/>
                        </a:rPr>
                        <a:t>July 2019</a:t>
                      </a:r>
                    </a:p>
                  </a:txBody>
                  <a:tcPr anchor="ctr"/>
                </a:tc>
                <a:tc>
                  <a:txBody>
                    <a:bodyPr/>
                    <a:lstStyle/>
                    <a:p>
                      <a:pPr algn="ctr"/>
                      <a:r>
                        <a:rPr lang="en-US" sz="1600" dirty="0">
                          <a:solidFill>
                            <a:schemeClr val="tx1"/>
                          </a:solidFill>
                          <a:latin typeface="Aaux Next Regular" panose="02000506000000020003" pitchFamily="50" charset="0"/>
                        </a:rPr>
                        <a:t>June 2024</a:t>
                      </a:r>
                    </a:p>
                  </a:txBody>
                  <a:tcPr anchor="ctr"/>
                </a:tc>
                <a:tc>
                  <a:txBody>
                    <a:bodyPr/>
                    <a:lstStyle/>
                    <a:p>
                      <a:pPr algn="ctr"/>
                      <a:r>
                        <a:rPr lang="en-US" sz="1600" dirty="0">
                          <a:solidFill>
                            <a:schemeClr val="tx1"/>
                          </a:solidFill>
                          <a:latin typeface="Aaux Next Regular" panose="02000506000000020003" pitchFamily="50" charset="0"/>
                        </a:rPr>
                        <a:t>$0.75/SF NNN starting</a:t>
                      </a:r>
                    </a:p>
                  </a:txBody>
                  <a:tcPr anchor="ctr"/>
                </a:tc>
                <a:extLst>
                  <a:ext uri="{0D108BD9-81ED-4DB2-BD59-A6C34878D82A}">
                    <a16:rowId xmlns:a16="http://schemas.microsoft.com/office/drawing/2014/main" val="566726824"/>
                  </a:ext>
                </a:extLst>
              </a:tr>
              <a:tr h="550670">
                <a:tc>
                  <a:txBody>
                    <a:bodyPr/>
                    <a:lstStyle/>
                    <a:p>
                      <a:pPr algn="ctr"/>
                      <a:r>
                        <a:rPr lang="en-US" sz="1600" dirty="0">
                          <a:solidFill>
                            <a:schemeClr val="tx1"/>
                          </a:solidFill>
                          <a:latin typeface="Aaux Next Regular" panose="02000506000000020003" pitchFamily="50" charset="0"/>
                        </a:rPr>
                        <a:t>Bios Fitness and Nutrition</a:t>
                      </a:r>
                    </a:p>
                  </a:txBody>
                  <a:tcPr anchor="ctr"/>
                </a:tc>
                <a:tc>
                  <a:txBody>
                    <a:bodyPr/>
                    <a:lstStyle/>
                    <a:p>
                      <a:pPr algn="ctr"/>
                      <a:r>
                        <a:rPr lang="en-US" sz="1600" dirty="0">
                          <a:solidFill>
                            <a:schemeClr val="tx1"/>
                          </a:solidFill>
                          <a:latin typeface="Aaux Next Regular" panose="02000506000000020003" pitchFamily="50" charset="0"/>
                        </a:rPr>
                        <a:t>4911 </a:t>
                      </a:r>
                      <a:r>
                        <a:rPr lang="en-US" sz="1600" dirty="0" err="1">
                          <a:solidFill>
                            <a:schemeClr val="tx1"/>
                          </a:solidFill>
                          <a:latin typeface="Aaux Next Regular" panose="02000506000000020003" pitchFamily="50" charset="0"/>
                        </a:rPr>
                        <a:t>Windplay</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5,000</a:t>
                      </a:r>
                    </a:p>
                  </a:txBody>
                  <a:tcPr anchor="ctr"/>
                </a:tc>
                <a:tc>
                  <a:txBody>
                    <a:bodyPr/>
                    <a:lstStyle/>
                    <a:p>
                      <a:pPr algn="ctr"/>
                      <a:r>
                        <a:rPr lang="en-US" sz="1600" dirty="0">
                          <a:solidFill>
                            <a:schemeClr val="tx1"/>
                          </a:solidFill>
                          <a:latin typeface="Aaux Next Regular" panose="02000506000000020003" pitchFamily="50" charset="0"/>
                        </a:rPr>
                        <a:t>Jan. 2019</a:t>
                      </a:r>
                    </a:p>
                  </a:txBody>
                  <a:tcPr anchor="ctr"/>
                </a:tc>
                <a:tc>
                  <a:txBody>
                    <a:bodyPr/>
                    <a:lstStyle/>
                    <a:p>
                      <a:pPr algn="ctr"/>
                      <a:r>
                        <a:rPr lang="en-US" sz="1600" dirty="0">
                          <a:solidFill>
                            <a:schemeClr val="tx1"/>
                          </a:solidFill>
                          <a:latin typeface="Aaux Next Regular" panose="02000506000000020003" pitchFamily="50" charset="0"/>
                        </a:rPr>
                        <a:t>April 2019</a:t>
                      </a:r>
                    </a:p>
                  </a:txBody>
                  <a:tcPr anchor="ctr"/>
                </a:tc>
                <a:tc>
                  <a:txBody>
                    <a:bodyPr/>
                    <a:lstStyle/>
                    <a:p>
                      <a:pPr algn="ctr"/>
                      <a:r>
                        <a:rPr lang="en-US" sz="1600" dirty="0">
                          <a:solidFill>
                            <a:schemeClr val="tx1"/>
                          </a:solidFill>
                          <a:latin typeface="Aaux Next Regular" panose="02000506000000020003" pitchFamily="50" charset="0"/>
                        </a:rPr>
                        <a:t>May 2023</a:t>
                      </a:r>
                    </a:p>
                  </a:txBody>
                  <a:tcPr anchor="ctr"/>
                </a:tc>
                <a:tc>
                  <a:txBody>
                    <a:bodyPr/>
                    <a:lstStyle/>
                    <a:p>
                      <a:pPr algn="ctr"/>
                      <a:r>
                        <a:rPr lang="en-US" sz="1600" dirty="0">
                          <a:solidFill>
                            <a:schemeClr val="tx1"/>
                          </a:solidFill>
                          <a:latin typeface="Aaux Next Regular" panose="02000506000000020003" pitchFamily="50" charset="0"/>
                        </a:rPr>
                        <a:t>$0.65/SF NNN</a:t>
                      </a:r>
                    </a:p>
                  </a:txBody>
                  <a:tcPr anchor="ctr"/>
                </a:tc>
                <a:extLst>
                  <a:ext uri="{0D108BD9-81ED-4DB2-BD59-A6C34878D82A}">
                    <a16:rowId xmlns:a16="http://schemas.microsoft.com/office/drawing/2014/main" val="3793411944"/>
                  </a:ext>
                </a:extLst>
              </a:tr>
              <a:tr h="550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aux Next Regular" panose="02000506000000020003" pitchFamily="50" charset="0"/>
                        </a:rPr>
                        <a:t>Next Level Academy</a:t>
                      </a:r>
                    </a:p>
                  </a:txBody>
                  <a:tcPr anchor="ctr"/>
                </a:tc>
                <a:tc>
                  <a:txBody>
                    <a:bodyPr/>
                    <a:lstStyle/>
                    <a:p>
                      <a:pPr algn="ctr"/>
                      <a:r>
                        <a:rPr lang="en-US" sz="1600" dirty="0">
                          <a:solidFill>
                            <a:schemeClr val="tx1"/>
                          </a:solidFill>
                          <a:latin typeface="Aaux Next Regular" panose="02000506000000020003" pitchFamily="50" charset="0"/>
                        </a:rPr>
                        <a:t>4990 Hillsdale</a:t>
                      </a:r>
                    </a:p>
                  </a:txBody>
                  <a:tcPr anchor="ctr"/>
                </a:tc>
                <a:tc>
                  <a:txBody>
                    <a:bodyPr/>
                    <a:lstStyle/>
                    <a:p>
                      <a:pPr algn="ctr"/>
                      <a:r>
                        <a:rPr lang="en-US" sz="1600" dirty="0">
                          <a:solidFill>
                            <a:schemeClr val="tx1"/>
                          </a:solidFill>
                          <a:latin typeface="Aaux Next Regular" panose="02000506000000020003" pitchFamily="50" charset="0"/>
                        </a:rPr>
                        <a:t>3,100</a:t>
                      </a:r>
                    </a:p>
                  </a:txBody>
                  <a:tcPr anchor="ctr"/>
                </a:tc>
                <a:tc>
                  <a:txBody>
                    <a:bodyPr/>
                    <a:lstStyle/>
                    <a:p>
                      <a:pPr algn="ctr"/>
                      <a:r>
                        <a:rPr lang="en-US" sz="1600" dirty="0">
                          <a:solidFill>
                            <a:schemeClr val="tx1"/>
                          </a:solidFill>
                          <a:latin typeface="Aaux Next Regular" panose="02000506000000020003" pitchFamily="50" charset="0"/>
                        </a:rPr>
                        <a:t>Jan. 2019</a:t>
                      </a:r>
                    </a:p>
                  </a:txBody>
                  <a:tcPr anchor="ctr"/>
                </a:tc>
                <a:tc>
                  <a:txBody>
                    <a:bodyPr/>
                    <a:lstStyle/>
                    <a:p>
                      <a:pPr algn="ctr"/>
                      <a:r>
                        <a:rPr lang="en-US" sz="1600" dirty="0">
                          <a:solidFill>
                            <a:schemeClr val="tx1"/>
                          </a:solidFill>
                          <a:latin typeface="Aaux Next Regular" panose="02000506000000020003" pitchFamily="50" charset="0"/>
                        </a:rPr>
                        <a:t>January 2019</a:t>
                      </a:r>
                    </a:p>
                  </a:txBody>
                  <a:tcPr anchor="ctr"/>
                </a:tc>
                <a:tc>
                  <a:txBody>
                    <a:bodyPr/>
                    <a:lstStyle/>
                    <a:p>
                      <a:pPr algn="ctr"/>
                      <a:r>
                        <a:rPr lang="en-US" sz="1600" dirty="0">
                          <a:solidFill>
                            <a:schemeClr val="tx1"/>
                          </a:solidFill>
                          <a:latin typeface="Aaux Next Regular" panose="02000506000000020003" pitchFamily="50" charset="0"/>
                        </a:rPr>
                        <a:t>December 2021</a:t>
                      </a:r>
                    </a:p>
                  </a:txBody>
                  <a:tcPr anchor="ctr"/>
                </a:tc>
                <a:tc>
                  <a:txBody>
                    <a:bodyPr/>
                    <a:lstStyle/>
                    <a:p>
                      <a:pPr algn="ctr"/>
                      <a:r>
                        <a:rPr lang="en-US" sz="1600" dirty="0">
                          <a:solidFill>
                            <a:schemeClr val="tx1"/>
                          </a:solidFill>
                          <a:latin typeface="Aaux Next Regular" panose="02000506000000020003" pitchFamily="50" charset="0"/>
                        </a:rPr>
                        <a:t>$0.90/SF NNN</a:t>
                      </a:r>
                    </a:p>
                  </a:txBody>
                  <a:tcPr anchor="ctr"/>
                </a:tc>
                <a:extLst>
                  <a:ext uri="{0D108BD9-81ED-4DB2-BD59-A6C34878D82A}">
                    <a16:rowId xmlns:a16="http://schemas.microsoft.com/office/drawing/2014/main" val="3772000810"/>
                  </a:ext>
                </a:extLst>
              </a:tr>
              <a:tr h="550670">
                <a:tc>
                  <a:txBody>
                    <a:bodyPr/>
                    <a:lstStyle/>
                    <a:p>
                      <a:pPr algn="ctr"/>
                      <a:r>
                        <a:rPr lang="en-US" sz="1600" dirty="0">
                          <a:solidFill>
                            <a:schemeClr val="tx1"/>
                          </a:solidFill>
                          <a:latin typeface="Aaux Next Regular" panose="02000506000000020003" pitchFamily="50" charset="0"/>
                        </a:rPr>
                        <a:t>Kaia Fit</a:t>
                      </a:r>
                    </a:p>
                  </a:txBody>
                  <a:tcPr anchor="ctr"/>
                </a:tc>
                <a:tc>
                  <a:txBody>
                    <a:bodyPr/>
                    <a:lstStyle/>
                    <a:p>
                      <a:pPr algn="ctr"/>
                      <a:r>
                        <a:rPr lang="en-US" sz="1600" dirty="0">
                          <a:solidFill>
                            <a:schemeClr val="tx1"/>
                          </a:solidFill>
                          <a:latin typeface="Aaux Next Regular" panose="02000506000000020003" pitchFamily="50" charset="0"/>
                        </a:rPr>
                        <a:t>4511 GFP</a:t>
                      </a:r>
                    </a:p>
                  </a:txBody>
                  <a:tcPr anchor="ctr"/>
                </a:tc>
                <a:tc>
                  <a:txBody>
                    <a:bodyPr/>
                    <a:lstStyle/>
                    <a:p>
                      <a:pPr algn="ctr"/>
                      <a:r>
                        <a:rPr lang="en-US" sz="1600" dirty="0">
                          <a:solidFill>
                            <a:schemeClr val="tx1"/>
                          </a:solidFill>
                          <a:latin typeface="Aaux Next Regular" panose="02000506000000020003" pitchFamily="50" charset="0"/>
                        </a:rPr>
                        <a:t>3,481</a:t>
                      </a:r>
                    </a:p>
                  </a:txBody>
                  <a:tcPr anchor="ctr"/>
                </a:tc>
                <a:tc>
                  <a:txBody>
                    <a:bodyPr/>
                    <a:lstStyle/>
                    <a:p>
                      <a:pPr algn="ctr"/>
                      <a:r>
                        <a:rPr lang="en-US" sz="1600" dirty="0">
                          <a:solidFill>
                            <a:schemeClr val="tx1"/>
                          </a:solidFill>
                          <a:latin typeface="Aaux Next Regular" panose="02000506000000020003" pitchFamily="50" charset="0"/>
                        </a:rPr>
                        <a:t>August 2019</a:t>
                      </a:r>
                    </a:p>
                  </a:txBody>
                  <a:tcPr anchor="ctr"/>
                </a:tc>
                <a:tc>
                  <a:txBody>
                    <a:bodyPr/>
                    <a:lstStyle/>
                    <a:p>
                      <a:pPr algn="ctr"/>
                      <a:r>
                        <a:rPr lang="en-US" sz="1600" dirty="0">
                          <a:solidFill>
                            <a:schemeClr val="tx1"/>
                          </a:solidFill>
                          <a:latin typeface="Aaux Next Regular" panose="02000506000000020003" pitchFamily="50" charset="0"/>
                        </a:rPr>
                        <a:t>October 2019</a:t>
                      </a:r>
                    </a:p>
                  </a:txBody>
                  <a:tcPr anchor="ctr"/>
                </a:tc>
                <a:tc>
                  <a:txBody>
                    <a:bodyPr/>
                    <a:lstStyle/>
                    <a:p>
                      <a:pPr algn="ctr"/>
                      <a:r>
                        <a:rPr lang="en-US" sz="1600" dirty="0">
                          <a:solidFill>
                            <a:schemeClr val="tx1"/>
                          </a:solidFill>
                          <a:latin typeface="Aaux Next Regular" panose="02000506000000020003" pitchFamily="50" charset="0"/>
                        </a:rPr>
                        <a:t>Sept. 2024</a:t>
                      </a:r>
                    </a:p>
                  </a:txBody>
                  <a:tcPr anchor="ctr"/>
                </a:tc>
                <a:tc>
                  <a:txBody>
                    <a:bodyPr/>
                    <a:lstStyle/>
                    <a:p>
                      <a:pPr algn="ctr"/>
                      <a:r>
                        <a:rPr lang="en-US" sz="1600" dirty="0">
                          <a:solidFill>
                            <a:schemeClr val="tx1"/>
                          </a:solidFill>
                          <a:latin typeface="Aaux Next Regular" panose="02000506000000020003" pitchFamily="50" charset="0"/>
                        </a:rPr>
                        <a:t>$1.30/SF MG </a:t>
                      </a:r>
                    </a:p>
                  </a:txBody>
                  <a:tcPr anchor="ctr"/>
                </a:tc>
                <a:extLst>
                  <a:ext uri="{0D108BD9-81ED-4DB2-BD59-A6C34878D82A}">
                    <a16:rowId xmlns:a16="http://schemas.microsoft.com/office/drawing/2014/main" val="2857895112"/>
                  </a:ext>
                </a:extLst>
              </a:tr>
              <a:tr h="550670">
                <a:tc>
                  <a:txBody>
                    <a:bodyPr/>
                    <a:lstStyle/>
                    <a:p>
                      <a:pPr algn="ctr"/>
                      <a:r>
                        <a:rPr lang="en-US" sz="1600" dirty="0">
                          <a:solidFill>
                            <a:schemeClr val="tx1"/>
                          </a:solidFill>
                          <a:latin typeface="Aaux Next Regular" panose="02000506000000020003" pitchFamily="50" charset="0"/>
                        </a:rPr>
                        <a:t>Explorer Pest Management</a:t>
                      </a:r>
                    </a:p>
                  </a:txBody>
                  <a:tcPr anchor="ctr"/>
                </a:tc>
                <a:tc>
                  <a:txBody>
                    <a:bodyPr/>
                    <a:lstStyle/>
                    <a:p>
                      <a:pPr algn="ctr"/>
                      <a:r>
                        <a:rPr lang="en-US" sz="1600" dirty="0">
                          <a:solidFill>
                            <a:schemeClr val="tx1"/>
                          </a:solidFill>
                          <a:latin typeface="Aaux Next Regular" panose="02000506000000020003" pitchFamily="50" charset="0"/>
                        </a:rPr>
                        <a:t>4511 GFP</a:t>
                      </a:r>
                    </a:p>
                  </a:txBody>
                  <a:tcPr anchor="ctr"/>
                </a:tc>
                <a:tc>
                  <a:txBody>
                    <a:bodyPr/>
                    <a:lstStyle/>
                    <a:p>
                      <a:pPr algn="ctr"/>
                      <a:r>
                        <a:rPr lang="en-US" sz="1600" dirty="0">
                          <a:solidFill>
                            <a:schemeClr val="tx1"/>
                          </a:solidFill>
                          <a:latin typeface="Aaux Next Regular" panose="02000506000000020003" pitchFamily="50" charset="0"/>
                        </a:rPr>
                        <a:t>3,070</a:t>
                      </a:r>
                    </a:p>
                  </a:txBody>
                  <a:tcPr anchor="ctr"/>
                </a:tc>
                <a:tc>
                  <a:txBody>
                    <a:bodyPr/>
                    <a:lstStyle/>
                    <a:p>
                      <a:pPr algn="ctr"/>
                      <a:r>
                        <a:rPr lang="en-US" sz="1600" dirty="0">
                          <a:solidFill>
                            <a:schemeClr val="tx1"/>
                          </a:solidFill>
                          <a:latin typeface="Aaux Next Regular" panose="02000506000000020003" pitchFamily="50" charset="0"/>
                        </a:rPr>
                        <a:t>Sept.</a:t>
                      </a:r>
                      <a:r>
                        <a:rPr lang="en-US" sz="1600" baseline="0" dirty="0">
                          <a:solidFill>
                            <a:schemeClr val="tx1"/>
                          </a:solidFill>
                          <a:latin typeface="Aaux Next Regular" panose="02000506000000020003" pitchFamily="50" charset="0"/>
                        </a:rPr>
                        <a:t> 2019</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October</a:t>
                      </a:r>
                      <a:r>
                        <a:rPr lang="en-US" sz="1600" baseline="0" dirty="0">
                          <a:solidFill>
                            <a:schemeClr val="tx1"/>
                          </a:solidFill>
                          <a:latin typeface="Aaux Next Regular" panose="02000506000000020003" pitchFamily="50" charset="0"/>
                        </a:rPr>
                        <a:t> 2019</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Sept. 2024</a:t>
                      </a:r>
                    </a:p>
                  </a:txBody>
                  <a:tcPr anchor="ctr"/>
                </a:tc>
                <a:tc>
                  <a:txBody>
                    <a:bodyPr/>
                    <a:lstStyle/>
                    <a:p>
                      <a:pPr algn="ctr"/>
                      <a:r>
                        <a:rPr lang="en-US" sz="1600" dirty="0">
                          <a:solidFill>
                            <a:schemeClr val="tx1"/>
                          </a:solidFill>
                          <a:latin typeface="Aaux Next Regular" panose="02000506000000020003" pitchFamily="50" charset="0"/>
                        </a:rPr>
                        <a:t>$1.15/SF MG</a:t>
                      </a:r>
                    </a:p>
                  </a:txBody>
                  <a:tcPr anchor="ctr"/>
                </a:tc>
                <a:extLst>
                  <a:ext uri="{0D108BD9-81ED-4DB2-BD59-A6C34878D82A}">
                    <a16:rowId xmlns:a16="http://schemas.microsoft.com/office/drawing/2014/main" val="336719037"/>
                  </a:ext>
                </a:extLst>
              </a:tr>
              <a:tr h="550670">
                <a:tc>
                  <a:txBody>
                    <a:bodyPr/>
                    <a:lstStyle/>
                    <a:p>
                      <a:pPr algn="ctr"/>
                      <a:r>
                        <a:rPr lang="en-US" sz="1600" dirty="0">
                          <a:solidFill>
                            <a:schemeClr val="tx1"/>
                          </a:solidFill>
                          <a:latin typeface="Aaux Next Regular" panose="02000506000000020003" pitchFamily="50" charset="0"/>
                        </a:rPr>
                        <a:t>Kenneth Development</a:t>
                      </a:r>
                    </a:p>
                  </a:txBody>
                  <a:tcPr anchor="ctr"/>
                </a:tc>
                <a:tc>
                  <a:txBody>
                    <a:bodyPr/>
                    <a:lstStyle/>
                    <a:p>
                      <a:pPr algn="ctr"/>
                      <a:r>
                        <a:rPr lang="en-US" sz="1600" dirty="0">
                          <a:solidFill>
                            <a:schemeClr val="tx1"/>
                          </a:solidFill>
                          <a:latin typeface="Aaux Next Regular" panose="02000506000000020003" pitchFamily="50" charset="0"/>
                        </a:rPr>
                        <a:t>4511 GFP</a:t>
                      </a:r>
                    </a:p>
                  </a:txBody>
                  <a:tcPr anchor="ctr"/>
                </a:tc>
                <a:tc>
                  <a:txBody>
                    <a:bodyPr/>
                    <a:lstStyle/>
                    <a:p>
                      <a:pPr algn="ctr"/>
                      <a:r>
                        <a:rPr lang="en-US" sz="1600" dirty="0">
                          <a:solidFill>
                            <a:schemeClr val="tx1"/>
                          </a:solidFill>
                          <a:latin typeface="Aaux Next Regular" panose="02000506000000020003" pitchFamily="50" charset="0"/>
                        </a:rPr>
                        <a:t>2,028</a:t>
                      </a:r>
                    </a:p>
                  </a:txBody>
                  <a:tcPr anchor="ctr"/>
                </a:tc>
                <a:tc>
                  <a:txBody>
                    <a:bodyPr/>
                    <a:lstStyle/>
                    <a:p>
                      <a:pPr algn="ctr"/>
                      <a:r>
                        <a:rPr lang="en-US" sz="1600" dirty="0">
                          <a:solidFill>
                            <a:schemeClr val="tx1"/>
                          </a:solidFill>
                          <a:latin typeface="Aaux Next Regular" panose="02000506000000020003" pitchFamily="50" charset="0"/>
                        </a:rPr>
                        <a:t>July 2019</a:t>
                      </a:r>
                    </a:p>
                  </a:txBody>
                  <a:tcPr anchor="ctr"/>
                </a:tc>
                <a:tc>
                  <a:txBody>
                    <a:bodyPr/>
                    <a:lstStyle/>
                    <a:p>
                      <a:pPr algn="ctr"/>
                      <a:r>
                        <a:rPr lang="en-US" sz="1600" dirty="0">
                          <a:solidFill>
                            <a:schemeClr val="tx1"/>
                          </a:solidFill>
                          <a:latin typeface="Aaux Next Regular" panose="02000506000000020003" pitchFamily="50" charset="0"/>
                        </a:rPr>
                        <a:t>September</a:t>
                      </a:r>
                      <a:r>
                        <a:rPr lang="en-US" sz="1600" baseline="0" dirty="0">
                          <a:solidFill>
                            <a:schemeClr val="tx1"/>
                          </a:solidFill>
                          <a:latin typeface="Aaux Next Regular" panose="02000506000000020003" pitchFamily="50" charset="0"/>
                        </a:rPr>
                        <a:t> 2019</a:t>
                      </a:r>
                      <a:endParaRPr lang="en-US" sz="1600" dirty="0">
                        <a:solidFill>
                          <a:schemeClr val="tx1"/>
                        </a:solidFill>
                        <a:latin typeface="Aaux Next Regular" panose="02000506000000020003" pitchFamily="50" charset="0"/>
                      </a:endParaRPr>
                    </a:p>
                  </a:txBody>
                  <a:tcPr anchor="ctr"/>
                </a:tc>
                <a:tc>
                  <a:txBody>
                    <a:bodyPr/>
                    <a:lstStyle/>
                    <a:p>
                      <a:pPr algn="ctr"/>
                      <a:r>
                        <a:rPr lang="en-US" sz="1600" dirty="0">
                          <a:solidFill>
                            <a:schemeClr val="tx1"/>
                          </a:solidFill>
                          <a:latin typeface="Aaux Next Regular" panose="02000506000000020003" pitchFamily="50" charset="0"/>
                        </a:rPr>
                        <a:t>August 2024</a:t>
                      </a:r>
                    </a:p>
                  </a:txBody>
                  <a:tcPr anchor="ctr"/>
                </a:tc>
                <a:tc>
                  <a:txBody>
                    <a:bodyPr/>
                    <a:lstStyle/>
                    <a:p>
                      <a:pPr algn="ctr"/>
                      <a:r>
                        <a:rPr lang="en-US" sz="1600" dirty="0">
                          <a:solidFill>
                            <a:schemeClr val="tx1"/>
                          </a:solidFill>
                          <a:latin typeface="Aaux Next Regular" panose="02000506000000020003" pitchFamily="50" charset="0"/>
                        </a:rPr>
                        <a:t>$1.66/SF MG </a:t>
                      </a:r>
                    </a:p>
                  </a:txBody>
                  <a:tcPr anchor="ctr"/>
                </a:tc>
                <a:extLst>
                  <a:ext uri="{0D108BD9-81ED-4DB2-BD59-A6C34878D82A}">
                    <a16:rowId xmlns:a16="http://schemas.microsoft.com/office/drawing/2014/main" val="3463241920"/>
                  </a:ext>
                </a:extLst>
              </a:tr>
            </a:tbl>
          </a:graphicData>
        </a:graphic>
      </p:graphicFrame>
    </p:spTree>
    <p:extLst>
      <p:ext uri="{BB962C8B-B14F-4D97-AF65-F5344CB8AC3E}">
        <p14:creationId xmlns:p14="http://schemas.microsoft.com/office/powerpoint/2010/main" val="205190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98640" y="1833863"/>
            <a:ext cx="5293360" cy="4928015"/>
          </a:xfrm>
          <a:prstGeom prst="rect">
            <a:avLst/>
          </a:prstGeom>
        </p:spPr>
      </p:pic>
      <p:sp>
        <p:nvSpPr>
          <p:cNvPr id="2" name="Title 1"/>
          <p:cNvSpPr>
            <a:spLocks noGrp="1"/>
          </p:cNvSpPr>
          <p:nvPr>
            <p:ph type="title"/>
          </p:nvPr>
        </p:nvSpPr>
        <p:spPr>
          <a:xfrm>
            <a:off x="1" y="1"/>
            <a:ext cx="12191999" cy="1690688"/>
          </a:xfrm>
          <a:solidFill>
            <a:srgbClr val="0093D0"/>
          </a:solidFill>
        </p:spPr>
        <p:txBody>
          <a:bodyPr/>
          <a:lstStyle/>
          <a:p>
            <a:pPr algn="ctr"/>
            <a:r>
              <a:rPr lang="en-US" dirty="0">
                <a:solidFill>
                  <a:schemeClr val="bg1"/>
                </a:solidFill>
                <a:latin typeface="Aaux Next Bold" panose="02000506000000020004" pitchFamily="50" charset="0"/>
              </a:rPr>
              <a:t>Recent Sales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5147" y="6170447"/>
            <a:ext cx="990600" cy="59143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157065156"/>
              </p:ext>
            </p:extLst>
          </p:nvPr>
        </p:nvGraphicFramePr>
        <p:xfrm>
          <a:off x="0" y="1833862"/>
          <a:ext cx="6810376" cy="4928015"/>
        </p:xfrm>
        <a:graphic>
          <a:graphicData uri="http://schemas.openxmlformats.org/drawingml/2006/table">
            <a:tbl>
              <a:tblPr firstRow="1" bandRow="1">
                <a:tableStyleId>{5C22544A-7EE6-4342-B048-85BDC9FD1C3A}</a:tableStyleId>
              </a:tblPr>
              <a:tblGrid>
                <a:gridCol w="2081465">
                  <a:extLst>
                    <a:ext uri="{9D8B030D-6E8A-4147-A177-3AD203B41FA5}">
                      <a16:colId xmlns:a16="http://schemas.microsoft.com/office/drawing/2014/main" val="1139694519"/>
                    </a:ext>
                  </a:extLst>
                </a:gridCol>
                <a:gridCol w="1323723">
                  <a:extLst>
                    <a:ext uri="{9D8B030D-6E8A-4147-A177-3AD203B41FA5}">
                      <a16:colId xmlns:a16="http://schemas.microsoft.com/office/drawing/2014/main" val="2195527202"/>
                    </a:ext>
                  </a:extLst>
                </a:gridCol>
                <a:gridCol w="1702594">
                  <a:extLst>
                    <a:ext uri="{9D8B030D-6E8A-4147-A177-3AD203B41FA5}">
                      <a16:colId xmlns:a16="http://schemas.microsoft.com/office/drawing/2014/main" val="4244668595"/>
                    </a:ext>
                  </a:extLst>
                </a:gridCol>
                <a:gridCol w="1702594">
                  <a:extLst>
                    <a:ext uri="{9D8B030D-6E8A-4147-A177-3AD203B41FA5}">
                      <a16:colId xmlns:a16="http://schemas.microsoft.com/office/drawing/2014/main" val="3964994953"/>
                    </a:ext>
                  </a:extLst>
                </a:gridCol>
              </a:tblGrid>
              <a:tr h="394494">
                <a:tc>
                  <a:txBody>
                    <a:bodyPr/>
                    <a:lstStyle/>
                    <a:p>
                      <a:pPr algn="ctr"/>
                      <a:r>
                        <a:rPr lang="en-US" dirty="0">
                          <a:latin typeface="Aaux Next Regular" panose="02000506000000020003" pitchFamily="50" charset="0"/>
                        </a:rPr>
                        <a:t>Property</a:t>
                      </a:r>
                    </a:p>
                  </a:txBody>
                  <a:tcPr/>
                </a:tc>
                <a:tc>
                  <a:txBody>
                    <a:bodyPr/>
                    <a:lstStyle/>
                    <a:p>
                      <a:pPr algn="ctr"/>
                      <a:r>
                        <a:rPr lang="en-US" dirty="0">
                          <a:latin typeface="Aaux Next Regular" panose="02000506000000020003" pitchFamily="50" charset="0"/>
                        </a:rPr>
                        <a:t>Sale Price</a:t>
                      </a:r>
                    </a:p>
                  </a:txBody>
                  <a:tcPr/>
                </a:tc>
                <a:tc>
                  <a:txBody>
                    <a:bodyPr/>
                    <a:lstStyle/>
                    <a:p>
                      <a:pPr algn="ctr"/>
                      <a:r>
                        <a:rPr lang="en-US" dirty="0">
                          <a:latin typeface="Aaux Next Regular" panose="02000506000000020003" pitchFamily="50" charset="0"/>
                        </a:rPr>
                        <a:t>Price/SF</a:t>
                      </a:r>
                    </a:p>
                  </a:txBody>
                  <a:tcPr/>
                </a:tc>
                <a:tc>
                  <a:txBody>
                    <a:bodyPr/>
                    <a:lstStyle/>
                    <a:p>
                      <a:pPr algn="ctr"/>
                      <a:r>
                        <a:rPr lang="en-US" dirty="0">
                          <a:latin typeface="Aaux Next Regular" panose="02000506000000020003" pitchFamily="50" charset="0"/>
                        </a:rPr>
                        <a:t>Buyer</a:t>
                      </a:r>
                    </a:p>
                  </a:txBody>
                  <a:tcPr/>
                </a:tc>
                <a:extLst>
                  <a:ext uri="{0D108BD9-81ED-4DB2-BD59-A6C34878D82A}">
                    <a16:rowId xmlns:a16="http://schemas.microsoft.com/office/drawing/2014/main" val="3858600983"/>
                  </a:ext>
                </a:extLst>
              </a:tr>
              <a:tr h="656015">
                <a:tc>
                  <a:txBody>
                    <a:bodyPr/>
                    <a:lstStyle/>
                    <a:p>
                      <a:pPr algn="ctr"/>
                      <a:r>
                        <a:rPr lang="en-US" dirty="0">
                          <a:latin typeface="Aaux Next Regular" panose="02000506000000020003" pitchFamily="50" charset="0"/>
                        </a:rPr>
                        <a:t>1101-1107 Investment Blvd</a:t>
                      </a:r>
                    </a:p>
                  </a:txBody>
                  <a:tcPr/>
                </a:tc>
                <a:tc>
                  <a:txBody>
                    <a:bodyPr/>
                    <a:lstStyle/>
                    <a:p>
                      <a:pPr algn="ctr"/>
                      <a:r>
                        <a:rPr lang="en-US" dirty="0">
                          <a:latin typeface="Aaux Next Regular" panose="02000506000000020003" pitchFamily="50" charset="0"/>
                        </a:rPr>
                        <a:t>$17.8M</a:t>
                      </a:r>
                    </a:p>
                  </a:txBody>
                  <a:tcPr/>
                </a:tc>
                <a:tc>
                  <a:txBody>
                    <a:bodyPr/>
                    <a:lstStyle/>
                    <a:p>
                      <a:pPr algn="ctr"/>
                      <a:r>
                        <a:rPr lang="en-US" dirty="0">
                          <a:latin typeface="Aaux Next Regular" panose="02000506000000020003" pitchFamily="50" charset="0"/>
                        </a:rPr>
                        <a:t>$132</a:t>
                      </a:r>
                    </a:p>
                  </a:txBody>
                  <a:tcPr/>
                </a:tc>
                <a:tc>
                  <a:txBody>
                    <a:bodyPr/>
                    <a:lstStyle/>
                    <a:p>
                      <a:pPr algn="ctr"/>
                      <a:r>
                        <a:rPr lang="en-US" dirty="0">
                          <a:latin typeface="Aaux Next Regular" panose="02000506000000020003" pitchFamily="50" charset="0"/>
                        </a:rPr>
                        <a:t>SUM Bible College</a:t>
                      </a:r>
                    </a:p>
                  </a:txBody>
                  <a:tcPr/>
                </a:tc>
                <a:extLst>
                  <a:ext uri="{0D108BD9-81ED-4DB2-BD59-A6C34878D82A}">
                    <a16:rowId xmlns:a16="http://schemas.microsoft.com/office/drawing/2014/main" val="4118824783"/>
                  </a:ext>
                </a:extLst>
              </a:tr>
              <a:tr h="646251">
                <a:tc>
                  <a:txBody>
                    <a:bodyPr/>
                    <a:lstStyle/>
                    <a:p>
                      <a:pPr algn="ctr"/>
                      <a:r>
                        <a:rPr lang="en-US" dirty="0">
                          <a:latin typeface="Aaux Next Regular" panose="02000506000000020003" pitchFamily="50" charset="0"/>
                        </a:rPr>
                        <a:t>1100 Investment Blvd</a:t>
                      </a:r>
                    </a:p>
                  </a:txBody>
                  <a:tcPr/>
                </a:tc>
                <a:tc>
                  <a:txBody>
                    <a:bodyPr/>
                    <a:lstStyle/>
                    <a:p>
                      <a:pPr algn="ctr"/>
                      <a:r>
                        <a:rPr lang="en-US" dirty="0">
                          <a:latin typeface="Aaux Next Regular" panose="02000506000000020003" pitchFamily="50" charset="0"/>
                        </a:rPr>
                        <a:t>$10.6M</a:t>
                      </a:r>
                    </a:p>
                  </a:txBody>
                  <a:tcPr/>
                </a:tc>
                <a:tc>
                  <a:txBody>
                    <a:bodyPr/>
                    <a:lstStyle/>
                    <a:p>
                      <a:pPr algn="ctr"/>
                      <a:r>
                        <a:rPr lang="en-US" dirty="0">
                          <a:latin typeface="Aaux Next Regular" panose="02000506000000020003" pitchFamily="50" charset="0"/>
                        </a:rPr>
                        <a:t>$148</a:t>
                      </a:r>
                    </a:p>
                  </a:txBody>
                  <a:tcPr/>
                </a:tc>
                <a:tc>
                  <a:txBody>
                    <a:bodyPr/>
                    <a:lstStyle/>
                    <a:p>
                      <a:pPr algn="ctr"/>
                      <a:r>
                        <a:rPr lang="en-US" dirty="0" err="1">
                          <a:latin typeface="Aaux Next Regular" panose="02000506000000020003" pitchFamily="50" charset="0"/>
                        </a:rPr>
                        <a:t>Nady</a:t>
                      </a:r>
                      <a:r>
                        <a:rPr lang="en-US" dirty="0">
                          <a:latin typeface="Aaux Next Regular" panose="02000506000000020003" pitchFamily="50" charset="0"/>
                        </a:rPr>
                        <a:t> Trust</a:t>
                      </a:r>
                    </a:p>
                  </a:txBody>
                  <a:tcPr/>
                </a:tc>
                <a:extLst>
                  <a:ext uri="{0D108BD9-81ED-4DB2-BD59-A6C34878D82A}">
                    <a16:rowId xmlns:a16="http://schemas.microsoft.com/office/drawing/2014/main" val="561925270"/>
                  </a:ext>
                </a:extLst>
              </a:tr>
              <a:tr h="646251">
                <a:tc>
                  <a:txBody>
                    <a:bodyPr/>
                    <a:lstStyle/>
                    <a:p>
                      <a:pPr algn="ctr"/>
                      <a:r>
                        <a:rPr lang="en-US" dirty="0">
                          <a:latin typeface="Aaux Next Regular" panose="02000506000000020003" pitchFamily="50" charset="0"/>
                        </a:rPr>
                        <a:t>1102 Investment Blvd</a:t>
                      </a:r>
                    </a:p>
                  </a:txBody>
                  <a:tcPr/>
                </a:tc>
                <a:tc>
                  <a:txBody>
                    <a:bodyPr/>
                    <a:lstStyle/>
                    <a:p>
                      <a:pPr algn="ctr"/>
                      <a:r>
                        <a:rPr lang="en-US" dirty="0">
                          <a:latin typeface="Aaux Next Regular" panose="02000506000000020003" pitchFamily="50" charset="0"/>
                        </a:rPr>
                        <a:t>$8.5M</a:t>
                      </a:r>
                    </a:p>
                  </a:txBody>
                  <a:tcPr/>
                </a:tc>
                <a:tc>
                  <a:txBody>
                    <a:bodyPr/>
                    <a:lstStyle/>
                    <a:p>
                      <a:pPr algn="ctr"/>
                      <a:r>
                        <a:rPr lang="en-US" dirty="0">
                          <a:latin typeface="Aaux Next Regular" panose="02000506000000020003" pitchFamily="50" charset="0"/>
                        </a:rPr>
                        <a:t>$120</a:t>
                      </a:r>
                    </a:p>
                  </a:txBody>
                  <a:tcPr/>
                </a:tc>
                <a:tc>
                  <a:txBody>
                    <a:bodyPr/>
                    <a:lstStyle/>
                    <a:p>
                      <a:pPr algn="ctr"/>
                      <a:r>
                        <a:rPr lang="en-US" dirty="0">
                          <a:latin typeface="Aaux Next Regular" panose="02000506000000020003" pitchFamily="50" charset="0"/>
                        </a:rPr>
                        <a:t>John Adams Academy</a:t>
                      </a:r>
                    </a:p>
                  </a:txBody>
                  <a:tcPr/>
                </a:tc>
                <a:extLst>
                  <a:ext uri="{0D108BD9-81ED-4DB2-BD59-A6C34878D82A}">
                    <a16:rowId xmlns:a16="http://schemas.microsoft.com/office/drawing/2014/main" val="1317190724"/>
                  </a:ext>
                </a:extLst>
              </a:tr>
              <a:tr h="646251">
                <a:tc>
                  <a:txBody>
                    <a:bodyPr/>
                    <a:lstStyle/>
                    <a:p>
                      <a:pPr algn="ctr"/>
                      <a:r>
                        <a:rPr lang="en-US" dirty="0">
                          <a:latin typeface="Aaux Next Regular" panose="02000506000000020003" pitchFamily="50" charset="0"/>
                        </a:rPr>
                        <a:t>5152 Hillsdale Cir</a:t>
                      </a:r>
                    </a:p>
                  </a:txBody>
                  <a:tcPr/>
                </a:tc>
                <a:tc>
                  <a:txBody>
                    <a:bodyPr/>
                    <a:lstStyle/>
                    <a:p>
                      <a:pPr algn="ctr"/>
                      <a:r>
                        <a:rPr lang="en-US" dirty="0">
                          <a:latin typeface="Aaux Next Regular" panose="02000506000000020003" pitchFamily="50" charset="0"/>
                        </a:rPr>
                        <a:t>$6.75M</a:t>
                      </a:r>
                    </a:p>
                  </a:txBody>
                  <a:tcPr/>
                </a:tc>
                <a:tc>
                  <a:txBody>
                    <a:bodyPr/>
                    <a:lstStyle/>
                    <a:p>
                      <a:pPr algn="ctr"/>
                      <a:r>
                        <a:rPr lang="en-US" dirty="0">
                          <a:latin typeface="Aaux Next Regular" panose="02000506000000020003" pitchFamily="50" charset="0"/>
                        </a:rPr>
                        <a:t>$386</a:t>
                      </a:r>
                    </a:p>
                  </a:txBody>
                  <a:tcPr/>
                </a:tc>
                <a:tc>
                  <a:txBody>
                    <a:bodyPr/>
                    <a:lstStyle/>
                    <a:p>
                      <a:pPr algn="ctr"/>
                      <a:r>
                        <a:rPr lang="en-US" dirty="0">
                          <a:latin typeface="Aaux Next Regular" panose="02000506000000020003" pitchFamily="50" charset="0"/>
                        </a:rPr>
                        <a:t>Mark </a:t>
                      </a:r>
                      <a:r>
                        <a:rPr lang="en-US" dirty="0" err="1">
                          <a:latin typeface="Aaux Next Regular" panose="02000506000000020003" pitchFamily="50" charset="0"/>
                        </a:rPr>
                        <a:t>Kable</a:t>
                      </a:r>
                      <a:r>
                        <a:rPr lang="en-US" dirty="0">
                          <a:latin typeface="Aaux Next Regular" panose="02000506000000020003" pitchFamily="50" charset="0"/>
                        </a:rPr>
                        <a:t>, Laura </a:t>
                      </a:r>
                      <a:r>
                        <a:rPr lang="en-US" dirty="0" err="1">
                          <a:latin typeface="Aaux Next Regular" panose="02000506000000020003" pitchFamily="50" charset="0"/>
                        </a:rPr>
                        <a:t>Trussell</a:t>
                      </a:r>
                      <a:endParaRPr lang="en-US" dirty="0">
                        <a:latin typeface="Aaux Next Regular" panose="02000506000000020003" pitchFamily="50" charset="0"/>
                      </a:endParaRPr>
                    </a:p>
                  </a:txBody>
                  <a:tcPr/>
                </a:tc>
                <a:extLst>
                  <a:ext uri="{0D108BD9-81ED-4DB2-BD59-A6C34878D82A}">
                    <a16:rowId xmlns:a16="http://schemas.microsoft.com/office/drawing/2014/main" val="1525080763"/>
                  </a:ext>
                </a:extLst>
              </a:tr>
              <a:tr h="646251">
                <a:tc>
                  <a:txBody>
                    <a:bodyPr/>
                    <a:lstStyle/>
                    <a:p>
                      <a:pPr algn="ctr"/>
                      <a:r>
                        <a:rPr lang="en-US" dirty="0">
                          <a:latin typeface="Aaux Next Regular" panose="02000506000000020003" pitchFamily="50" charset="0"/>
                        </a:rPr>
                        <a:t>5137 Golden Foothill Pkwy</a:t>
                      </a:r>
                    </a:p>
                  </a:txBody>
                  <a:tcPr/>
                </a:tc>
                <a:tc>
                  <a:txBody>
                    <a:bodyPr/>
                    <a:lstStyle/>
                    <a:p>
                      <a:pPr algn="ctr"/>
                      <a:r>
                        <a:rPr lang="en-US" dirty="0">
                          <a:latin typeface="Aaux Next Regular" panose="02000506000000020003" pitchFamily="50" charset="0"/>
                        </a:rPr>
                        <a:t>$6.6M</a:t>
                      </a:r>
                    </a:p>
                  </a:txBody>
                  <a:tcPr/>
                </a:tc>
                <a:tc>
                  <a:txBody>
                    <a:bodyPr/>
                    <a:lstStyle/>
                    <a:p>
                      <a:pPr algn="ctr"/>
                      <a:r>
                        <a:rPr lang="en-US" dirty="0">
                          <a:latin typeface="Aaux Next Regular" panose="02000506000000020003" pitchFamily="50" charset="0"/>
                        </a:rPr>
                        <a:t>$199</a:t>
                      </a:r>
                    </a:p>
                  </a:txBody>
                  <a:tcPr/>
                </a:tc>
                <a:tc>
                  <a:txBody>
                    <a:bodyPr/>
                    <a:lstStyle/>
                    <a:p>
                      <a:pPr algn="ctr"/>
                      <a:r>
                        <a:rPr lang="en-US" dirty="0">
                          <a:latin typeface="Aaux Next Regular" panose="02000506000000020003" pitchFamily="50" charset="0"/>
                        </a:rPr>
                        <a:t>Leo </a:t>
                      </a:r>
                      <a:r>
                        <a:rPr lang="en-US" dirty="0" err="1">
                          <a:latin typeface="Aaux Next Regular" panose="02000506000000020003" pitchFamily="50" charset="0"/>
                        </a:rPr>
                        <a:t>Arnaudo</a:t>
                      </a:r>
                      <a:r>
                        <a:rPr lang="en-US" dirty="0">
                          <a:latin typeface="Aaux Next Regular" panose="02000506000000020003" pitchFamily="50" charset="0"/>
                        </a:rPr>
                        <a:t>, Martin </a:t>
                      </a:r>
                      <a:r>
                        <a:rPr lang="en-US" dirty="0" err="1">
                          <a:latin typeface="Aaux Next Regular" panose="02000506000000020003" pitchFamily="50" charset="0"/>
                        </a:rPr>
                        <a:t>Enos</a:t>
                      </a:r>
                      <a:endParaRPr lang="en-US" dirty="0">
                        <a:latin typeface="Aaux Next Regular" panose="02000506000000020003" pitchFamily="50" charset="0"/>
                      </a:endParaRPr>
                    </a:p>
                  </a:txBody>
                  <a:tcPr/>
                </a:tc>
                <a:extLst>
                  <a:ext uri="{0D108BD9-81ED-4DB2-BD59-A6C34878D82A}">
                    <a16:rowId xmlns:a16="http://schemas.microsoft.com/office/drawing/2014/main" val="2682344521"/>
                  </a:ext>
                </a:extLst>
              </a:tr>
              <a:tr h="646251">
                <a:tc>
                  <a:txBody>
                    <a:bodyPr/>
                    <a:lstStyle/>
                    <a:p>
                      <a:pPr algn="ctr"/>
                      <a:r>
                        <a:rPr lang="en-US" dirty="0">
                          <a:latin typeface="Aaux Next Regular" panose="02000506000000020003" pitchFamily="50" charset="0"/>
                        </a:rPr>
                        <a:t>5072 Hillsdale Cir</a:t>
                      </a:r>
                    </a:p>
                  </a:txBody>
                  <a:tcPr/>
                </a:tc>
                <a:tc>
                  <a:txBody>
                    <a:bodyPr/>
                    <a:lstStyle/>
                    <a:p>
                      <a:pPr algn="ctr"/>
                      <a:r>
                        <a:rPr lang="en-US" dirty="0">
                          <a:latin typeface="Aaux Next Regular" panose="02000506000000020003" pitchFamily="50" charset="0"/>
                        </a:rPr>
                        <a:t>$3.2M</a:t>
                      </a:r>
                    </a:p>
                  </a:txBody>
                  <a:tcPr/>
                </a:tc>
                <a:tc>
                  <a:txBody>
                    <a:bodyPr/>
                    <a:lstStyle/>
                    <a:p>
                      <a:pPr algn="ctr"/>
                      <a:r>
                        <a:rPr lang="en-US" dirty="0">
                          <a:latin typeface="Aaux Next Regular" panose="02000506000000020003" pitchFamily="50" charset="0"/>
                        </a:rPr>
                        <a:t>$155</a:t>
                      </a:r>
                    </a:p>
                  </a:txBody>
                  <a:tcPr/>
                </a:tc>
                <a:tc>
                  <a:txBody>
                    <a:bodyPr/>
                    <a:lstStyle/>
                    <a:p>
                      <a:pPr algn="ctr"/>
                      <a:r>
                        <a:rPr lang="en-US" dirty="0">
                          <a:latin typeface="Aaux Next Regular" panose="02000506000000020003" pitchFamily="50" charset="0"/>
                        </a:rPr>
                        <a:t>El Dorado County</a:t>
                      </a:r>
                    </a:p>
                  </a:txBody>
                  <a:tcPr/>
                </a:tc>
                <a:extLst>
                  <a:ext uri="{0D108BD9-81ED-4DB2-BD59-A6C34878D82A}">
                    <a16:rowId xmlns:a16="http://schemas.microsoft.com/office/drawing/2014/main" val="2348196349"/>
                  </a:ext>
                </a:extLst>
              </a:tr>
              <a:tr h="646251">
                <a:tc>
                  <a:txBody>
                    <a:bodyPr/>
                    <a:lstStyle/>
                    <a:p>
                      <a:pPr algn="ctr"/>
                      <a:r>
                        <a:rPr lang="en-US" dirty="0">
                          <a:latin typeface="Aaux Next Regular" panose="02000506000000020003" pitchFamily="50" charset="0"/>
                        </a:rPr>
                        <a:t>4800 Golden Foothill Pkwy</a:t>
                      </a:r>
                    </a:p>
                  </a:txBody>
                  <a:tcPr/>
                </a:tc>
                <a:tc>
                  <a:txBody>
                    <a:bodyPr/>
                    <a:lstStyle/>
                    <a:p>
                      <a:pPr algn="ctr"/>
                      <a:r>
                        <a:rPr lang="en-US" dirty="0">
                          <a:latin typeface="Aaux Next Regular" panose="02000506000000020003" pitchFamily="50" charset="0"/>
                        </a:rPr>
                        <a:t>$2.8M</a:t>
                      </a:r>
                    </a:p>
                  </a:txBody>
                  <a:tcPr/>
                </a:tc>
                <a:tc>
                  <a:txBody>
                    <a:bodyPr/>
                    <a:lstStyle/>
                    <a:p>
                      <a:pPr algn="ctr"/>
                      <a:r>
                        <a:rPr lang="en-US" dirty="0">
                          <a:latin typeface="Aaux Next Regular" panose="02000506000000020003" pitchFamily="50" charset="0"/>
                        </a:rPr>
                        <a:t>$151</a:t>
                      </a:r>
                    </a:p>
                  </a:txBody>
                  <a:tcPr/>
                </a:tc>
                <a:tc>
                  <a:txBody>
                    <a:bodyPr/>
                    <a:lstStyle/>
                    <a:p>
                      <a:pPr algn="ctr"/>
                      <a:r>
                        <a:rPr lang="en-US" dirty="0">
                          <a:latin typeface="Aaux Next Regular" panose="02000506000000020003" pitchFamily="50" charset="0"/>
                        </a:rPr>
                        <a:t>Denise </a:t>
                      </a:r>
                      <a:r>
                        <a:rPr lang="en-US" dirty="0" err="1">
                          <a:latin typeface="Aaux Next Regular" panose="02000506000000020003" pitchFamily="50" charset="0"/>
                        </a:rPr>
                        <a:t>Degroff</a:t>
                      </a:r>
                      <a:endParaRPr lang="en-US" dirty="0">
                        <a:latin typeface="Aaux Next Regular" panose="02000506000000020003" pitchFamily="50" charset="0"/>
                      </a:endParaRPr>
                    </a:p>
                  </a:txBody>
                  <a:tcPr/>
                </a:tc>
                <a:extLst>
                  <a:ext uri="{0D108BD9-81ED-4DB2-BD59-A6C34878D82A}">
                    <a16:rowId xmlns:a16="http://schemas.microsoft.com/office/drawing/2014/main" val="2313023737"/>
                  </a:ext>
                </a:extLst>
              </a:tr>
            </a:tbl>
          </a:graphicData>
        </a:graphic>
      </p:graphicFrame>
    </p:spTree>
    <p:extLst>
      <p:ext uri="{BB962C8B-B14F-4D97-AF65-F5344CB8AC3E}">
        <p14:creationId xmlns:p14="http://schemas.microsoft.com/office/powerpoint/2010/main" val="177295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4617</TotalTime>
  <Words>1382</Words>
  <Application>Microsoft Office PowerPoint</Application>
  <PresentationFormat>Widescreen</PresentationFormat>
  <Paragraphs>265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Aaux Next Black</vt:lpstr>
      <vt:lpstr>Aaux Next Bold</vt:lpstr>
      <vt:lpstr>Aaux Next Regular</vt:lpstr>
      <vt:lpstr>Arial</vt:lpstr>
      <vt:lpstr>Calibri</vt:lpstr>
      <vt:lpstr>Calibri Light</vt:lpstr>
      <vt:lpstr>Office Theme</vt:lpstr>
      <vt:lpstr>El Dorado Hills</vt:lpstr>
      <vt:lpstr>Agenda</vt:lpstr>
      <vt:lpstr>PowerPoint Presentation</vt:lpstr>
      <vt:lpstr>Office Market Fundamentals</vt:lpstr>
      <vt:lpstr>Office Market Rents </vt:lpstr>
      <vt:lpstr>Industrial/Flex Market Fundamentals</vt:lpstr>
      <vt:lpstr>Recent Office Lease Comps</vt:lpstr>
      <vt:lpstr>Recent Industrial/Flex Lease Comps</vt:lpstr>
      <vt:lpstr>Recent Sales</vt:lpstr>
      <vt:lpstr>Properties on the Market</vt:lpstr>
      <vt:lpstr>New Commercial Construction</vt:lpstr>
      <vt:lpstr>New Commercial Construction</vt:lpstr>
      <vt:lpstr>Residential Development</vt:lpstr>
      <vt:lpstr>Cannabis – Sacramento Rent Impact </vt:lpstr>
      <vt:lpstr>Cannabis – Sacramento Sales Impact </vt:lpstr>
      <vt:lpstr>Cannabis Coming to El Dorado County  </vt:lpstr>
      <vt:lpstr>Colliers EDH Market Summary</vt:lpstr>
      <vt:lpstr>Colliers Market Share in El Dorado Hills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Meeting</dc:title>
  <dc:creator>Shanahan, Bob</dc:creator>
  <cp:lastModifiedBy>Green, Dan</cp:lastModifiedBy>
  <cp:revision>82</cp:revision>
  <dcterms:created xsi:type="dcterms:W3CDTF">2019-09-16T17:13:54Z</dcterms:created>
  <dcterms:modified xsi:type="dcterms:W3CDTF">2019-11-12T19:21:29Z</dcterms:modified>
</cp:coreProperties>
</file>